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</p:sldIdLst>
  <p:sldSz cx="6858000" cy="9906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4DFC7305-4392-4A5C-A134-D7DA3118B9AA}">
          <p14:sldIdLst>
            <p14:sldId id="258"/>
            <p14:sldId id="256"/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E36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보통 스타일 3 - 강조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보통 스타일 1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3354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499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86" indent="0" algn="ctr">
              <a:buNone/>
              <a:defRPr sz="1499"/>
            </a:lvl2pPr>
            <a:lvl3pPr marL="685771" indent="0" algn="ctr">
              <a:buNone/>
              <a:defRPr sz="1351"/>
            </a:lvl3pPr>
            <a:lvl4pPr marL="1028657" indent="0" algn="ctr">
              <a:buNone/>
              <a:defRPr sz="1200"/>
            </a:lvl4pPr>
            <a:lvl5pPr marL="1371543" indent="0" algn="ctr">
              <a:buNone/>
              <a:defRPr sz="1200"/>
            </a:lvl5pPr>
            <a:lvl6pPr marL="1714428" indent="0" algn="ctr">
              <a:buNone/>
              <a:defRPr sz="1200"/>
            </a:lvl6pPr>
            <a:lvl7pPr marL="2057314" indent="0" algn="ctr">
              <a:buNone/>
              <a:defRPr sz="1200"/>
            </a:lvl7pPr>
            <a:lvl8pPr marL="2400200" indent="0" algn="ctr">
              <a:buNone/>
              <a:defRPr sz="1200"/>
            </a:lvl8pPr>
            <a:lvl9pPr marL="2743085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06267-9F56-44B3-8B59-5BF8FF615D83}" type="datetimeFigureOut">
              <a:rPr lang="ko-KR" altLang="en-US" smtClean="0"/>
              <a:t>2022-02-17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642A-0E00-4048-B093-3149A6D412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7904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06267-9F56-44B3-8B59-5BF8FF615D83}" type="datetimeFigureOut">
              <a:rPr lang="ko-KR" altLang="en-US" smtClean="0"/>
              <a:t>2022-02-17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642A-0E00-4048-B093-3149A6D412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136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06267-9F56-44B3-8B59-5BF8FF615D83}" type="datetimeFigureOut">
              <a:rPr lang="ko-KR" altLang="en-US" smtClean="0"/>
              <a:t>2022-02-17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642A-0E00-4048-B093-3149A6D412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4849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06267-9F56-44B3-8B59-5BF8FF615D83}" type="datetimeFigureOut">
              <a:rPr lang="ko-KR" altLang="en-US" smtClean="0"/>
              <a:t>2022-02-17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642A-0E00-4048-B093-3149A6D412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2211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469625"/>
            <a:ext cx="5915025" cy="4120620"/>
          </a:xfrm>
        </p:spPr>
        <p:txBody>
          <a:bodyPr anchor="b"/>
          <a:lstStyle>
            <a:lvl1pPr>
              <a:defRPr sz="4499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629228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886" indent="0">
              <a:buNone/>
              <a:defRPr sz="1499">
                <a:solidFill>
                  <a:schemeClr val="tx1">
                    <a:tint val="75000"/>
                  </a:schemeClr>
                </a:solidFill>
              </a:defRPr>
            </a:lvl2pPr>
            <a:lvl3pPr marL="685771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3pPr>
            <a:lvl4pPr marL="10286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4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1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8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06267-9F56-44B3-8B59-5BF8FF615D83}" type="datetimeFigureOut">
              <a:rPr lang="ko-KR" altLang="en-US" smtClean="0"/>
              <a:t>2022-02-17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642A-0E00-4048-B093-3149A6D412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3643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06267-9F56-44B3-8B59-5BF8FF615D83}" type="datetimeFigureOut">
              <a:rPr lang="ko-KR" altLang="en-US" smtClean="0"/>
              <a:t>2022-02-17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642A-0E00-4048-B093-3149A6D412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6941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527406"/>
            <a:ext cx="5915025" cy="191470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428348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6" indent="0">
              <a:buNone/>
              <a:defRPr sz="1499" b="1"/>
            </a:lvl2pPr>
            <a:lvl3pPr marL="685771" indent="0">
              <a:buNone/>
              <a:defRPr sz="1351" b="1"/>
            </a:lvl3pPr>
            <a:lvl4pPr marL="1028657" indent="0">
              <a:buNone/>
              <a:defRPr sz="1200" b="1"/>
            </a:lvl4pPr>
            <a:lvl5pPr marL="1371543" indent="0">
              <a:buNone/>
              <a:defRPr sz="1200" b="1"/>
            </a:lvl5pPr>
            <a:lvl6pPr marL="1714428" indent="0">
              <a:buNone/>
              <a:defRPr sz="1200" b="1"/>
            </a:lvl6pPr>
            <a:lvl7pPr marL="2057314" indent="0">
              <a:buNone/>
              <a:defRPr sz="1200" b="1"/>
            </a:lvl7pPr>
            <a:lvl8pPr marL="2400200" indent="0">
              <a:buNone/>
              <a:defRPr sz="1200" b="1"/>
            </a:lvl8pPr>
            <a:lvl9pPr marL="2743085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3618443"/>
            <a:ext cx="2901255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8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6" indent="0">
              <a:buNone/>
              <a:defRPr sz="1499" b="1"/>
            </a:lvl2pPr>
            <a:lvl3pPr marL="685771" indent="0">
              <a:buNone/>
              <a:defRPr sz="1351" b="1"/>
            </a:lvl3pPr>
            <a:lvl4pPr marL="1028657" indent="0">
              <a:buNone/>
              <a:defRPr sz="1200" b="1"/>
            </a:lvl4pPr>
            <a:lvl5pPr marL="1371543" indent="0">
              <a:buNone/>
              <a:defRPr sz="1200" b="1"/>
            </a:lvl5pPr>
            <a:lvl6pPr marL="1714428" indent="0">
              <a:buNone/>
              <a:defRPr sz="1200" b="1"/>
            </a:lvl6pPr>
            <a:lvl7pPr marL="2057314" indent="0">
              <a:buNone/>
              <a:defRPr sz="1200" b="1"/>
            </a:lvl7pPr>
            <a:lvl8pPr marL="2400200" indent="0">
              <a:buNone/>
              <a:defRPr sz="1200" b="1"/>
            </a:lvl8pPr>
            <a:lvl9pPr marL="2743085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3"/>
            <a:ext cx="2915543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06267-9F56-44B3-8B59-5BF8FF615D83}" type="datetimeFigureOut">
              <a:rPr lang="ko-KR" altLang="en-US" smtClean="0"/>
              <a:t>2022-02-17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642A-0E00-4048-B093-3149A6D412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1101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06267-9F56-44B3-8B59-5BF8FF615D83}" type="datetimeFigureOut">
              <a:rPr lang="ko-KR" altLang="en-US" smtClean="0"/>
              <a:t>2022-02-17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642A-0E00-4048-B093-3149A6D412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1624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06267-9F56-44B3-8B59-5BF8FF615D83}" type="datetimeFigureOut">
              <a:rPr lang="ko-KR" altLang="en-US" smtClean="0"/>
              <a:t>2022-02-17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642A-0E00-4048-B093-3149A6D412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640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1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426284"/>
            <a:ext cx="3471863" cy="7039681"/>
          </a:xfrm>
        </p:spPr>
        <p:txBody>
          <a:bodyPr/>
          <a:lstStyle>
            <a:lvl1pPr>
              <a:defRPr sz="2401"/>
            </a:lvl1pPr>
            <a:lvl2pPr>
              <a:defRPr sz="2100"/>
            </a:lvl2pPr>
            <a:lvl3pPr>
              <a:defRPr sz="1800"/>
            </a:lvl3pPr>
            <a:lvl4pPr>
              <a:defRPr sz="1499"/>
            </a:lvl4pPr>
            <a:lvl5pPr>
              <a:defRPr sz="1499"/>
            </a:lvl5pPr>
            <a:lvl6pPr>
              <a:defRPr sz="1499"/>
            </a:lvl6pPr>
            <a:lvl7pPr>
              <a:defRPr sz="1499"/>
            </a:lvl7pPr>
            <a:lvl8pPr>
              <a:defRPr sz="1499"/>
            </a:lvl8pPr>
            <a:lvl9pPr>
              <a:defRPr sz="1499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86" indent="0">
              <a:buNone/>
              <a:defRPr sz="1050"/>
            </a:lvl2pPr>
            <a:lvl3pPr marL="685771" indent="0">
              <a:buNone/>
              <a:defRPr sz="900"/>
            </a:lvl3pPr>
            <a:lvl4pPr marL="1028657" indent="0">
              <a:buNone/>
              <a:defRPr sz="750"/>
            </a:lvl4pPr>
            <a:lvl5pPr marL="1371543" indent="0">
              <a:buNone/>
              <a:defRPr sz="750"/>
            </a:lvl5pPr>
            <a:lvl6pPr marL="1714428" indent="0">
              <a:buNone/>
              <a:defRPr sz="750"/>
            </a:lvl6pPr>
            <a:lvl7pPr marL="2057314" indent="0">
              <a:buNone/>
              <a:defRPr sz="750"/>
            </a:lvl7pPr>
            <a:lvl8pPr marL="2400200" indent="0">
              <a:buNone/>
              <a:defRPr sz="750"/>
            </a:lvl8pPr>
            <a:lvl9pPr marL="2743085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06267-9F56-44B3-8B59-5BF8FF615D83}" type="datetimeFigureOut">
              <a:rPr lang="ko-KR" altLang="en-US" smtClean="0"/>
              <a:t>2022-02-17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642A-0E00-4048-B093-3149A6D412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3008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1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426284"/>
            <a:ext cx="3471863" cy="7039681"/>
          </a:xfrm>
        </p:spPr>
        <p:txBody>
          <a:bodyPr anchor="t"/>
          <a:lstStyle>
            <a:lvl1pPr marL="0" indent="0">
              <a:buNone/>
              <a:defRPr sz="2401"/>
            </a:lvl1pPr>
            <a:lvl2pPr marL="342886" indent="0">
              <a:buNone/>
              <a:defRPr sz="2100"/>
            </a:lvl2pPr>
            <a:lvl3pPr marL="685771" indent="0">
              <a:buNone/>
              <a:defRPr sz="1800"/>
            </a:lvl3pPr>
            <a:lvl4pPr marL="1028657" indent="0">
              <a:buNone/>
              <a:defRPr sz="1499"/>
            </a:lvl4pPr>
            <a:lvl5pPr marL="1371543" indent="0">
              <a:buNone/>
              <a:defRPr sz="1499"/>
            </a:lvl5pPr>
            <a:lvl6pPr marL="1714428" indent="0">
              <a:buNone/>
              <a:defRPr sz="1499"/>
            </a:lvl6pPr>
            <a:lvl7pPr marL="2057314" indent="0">
              <a:buNone/>
              <a:defRPr sz="1499"/>
            </a:lvl7pPr>
            <a:lvl8pPr marL="2400200" indent="0">
              <a:buNone/>
              <a:defRPr sz="1499"/>
            </a:lvl8pPr>
            <a:lvl9pPr marL="2743085" indent="0">
              <a:buNone/>
              <a:defRPr sz="1499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86" indent="0">
              <a:buNone/>
              <a:defRPr sz="1050"/>
            </a:lvl2pPr>
            <a:lvl3pPr marL="685771" indent="0">
              <a:buNone/>
              <a:defRPr sz="900"/>
            </a:lvl3pPr>
            <a:lvl4pPr marL="1028657" indent="0">
              <a:buNone/>
              <a:defRPr sz="750"/>
            </a:lvl4pPr>
            <a:lvl5pPr marL="1371543" indent="0">
              <a:buNone/>
              <a:defRPr sz="750"/>
            </a:lvl5pPr>
            <a:lvl6pPr marL="1714428" indent="0">
              <a:buNone/>
              <a:defRPr sz="750"/>
            </a:lvl6pPr>
            <a:lvl7pPr marL="2057314" indent="0">
              <a:buNone/>
              <a:defRPr sz="750"/>
            </a:lvl7pPr>
            <a:lvl8pPr marL="2400200" indent="0">
              <a:buNone/>
              <a:defRPr sz="750"/>
            </a:lvl8pPr>
            <a:lvl9pPr marL="2743085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06267-9F56-44B3-8B59-5BF8FF615D83}" type="datetimeFigureOut">
              <a:rPr lang="ko-KR" altLang="en-US" smtClean="0"/>
              <a:t>2022-02-17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642A-0E00-4048-B093-3149A6D412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8731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527406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06267-9F56-44B3-8B59-5BF8FF615D83}" type="datetimeFigureOut">
              <a:rPr lang="ko-KR" altLang="en-US" smtClean="0"/>
              <a:t>2022-02-17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9181398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C642A-0E00-4048-B093-3149A6D412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7794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771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3" indent="-171443" algn="l" defTabSz="685771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29" indent="-171443" algn="l" defTabSz="685771" rtl="0" eaLnBrk="1" latinLnBrk="1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14" indent="-171443" algn="l" defTabSz="685771" rtl="0" eaLnBrk="1" latinLnBrk="1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3pPr>
      <a:lvl4pPr marL="1200100" indent="-171443" algn="l" defTabSz="685771" rtl="0" eaLnBrk="1" latinLnBrk="1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2986" indent="-171443" algn="l" defTabSz="685771" rtl="0" eaLnBrk="1" latinLnBrk="1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5871" indent="-171443" algn="l" defTabSz="685771" rtl="0" eaLnBrk="1" latinLnBrk="1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757" indent="-171443" algn="l" defTabSz="685771" rtl="0" eaLnBrk="1" latinLnBrk="1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643" indent="-171443" algn="l" defTabSz="685771" rtl="0" eaLnBrk="1" latinLnBrk="1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528" indent="-171443" algn="l" defTabSz="685771" rtl="0" eaLnBrk="1" latinLnBrk="1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1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1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71" algn="l" defTabSz="685771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57" algn="l" defTabSz="685771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43" algn="l" defTabSz="685771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28" algn="l" defTabSz="685771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14" algn="l" defTabSz="685771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00" algn="l" defTabSz="685771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085" algn="l" defTabSz="685771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6858000" cy="990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84225" y="48127"/>
            <a:ext cx="6897102" cy="662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71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base" latinLnBrk="0"/>
            <a:r>
              <a:rPr lang="ko-KR" altLang="en-US" sz="2000" b="1" dirty="0"/>
              <a:t>벤처</a:t>
            </a:r>
            <a:r>
              <a:rPr lang="en-US" altLang="ko-KR" sz="2000" b="1" dirty="0"/>
              <a:t>·</a:t>
            </a:r>
            <a:r>
              <a:rPr lang="ko-KR" altLang="en-US" sz="2000" b="1" dirty="0" err="1"/>
              <a:t>스타트업</a:t>
            </a:r>
            <a:r>
              <a:rPr lang="ko-KR" altLang="en-US" sz="2000" b="1" dirty="0"/>
              <a:t> 아카데미 참여기업 채용공고</a:t>
            </a:r>
            <a:endParaRPr lang="ko-KR" altLang="en-US" sz="2000" dirty="0"/>
          </a:p>
        </p:txBody>
      </p:sp>
      <p:sp>
        <p:nvSpPr>
          <p:cNvPr id="7" name="부제목 2"/>
          <p:cNvSpPr txBox="1">
            <a:spLocks/>
          </p:cNvSpPr>
          <p:nvPr/>
        </p:nvSpPr>
        <p:spPr>
          <a:xfrm>
            <a:off x="279733" y="832478"/>
            <a:ext cx="5143501" cy="2954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171443" indent="-171443" algn="l" defTabSz="685771" rtl="0" eaLnBrk="1" latinLnBrk="1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29" indent="-171443" algn="l" defTabSz="685771" rtl="0" eaLnBrk="1" latinLnBrk="1" hangingPunct="1">
              <a:lnSpc>
                <a:spcPct val="90000"/>
              </a:lnSpc>
              <a:spcBef>
                <a:spcPts val="376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14" indent="-171443" algn="l" defTabSz="685771" rtl="0" eaLnBrk="1" latinLnBrk="1" hangingPunct="1">
              <a:lnSpc>
                <a:spcPct val="90000"/>
              </a:lnSpc>
              <a:spcBef>
                <a:spcPts val="376"/>
              </a:spcBef>
              <a:buFont typeface="Arial" panose="020B0604020202020204" pitchFamily="34" charset="0"/>
              <a:buChar char="•"/>
              <a:defRPr sz="14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00" indent="-171443" algn="l" defTabSz="685771" rtl="0" eaLnBrk="1" latinLnBrk="1" hangingPunct="1">
              <a:lnSpc>
                <a:spcPct val="90000"/>
              </a:lnSpc>
              <a:spcBef>
                <a:spcPts val="376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986" indent="-171443" algn="l" defTabSz="685771" rtl="0" eaLnBrk="1" latinLnBrk="1" hangingPunct="1">
              <a:lnSpc>
                <a:spcPct val="90000"/>
              </a:lnSpc>
              <a:spcBef>
                <a:spcPts val="376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871" indent="-171443" algn="l" defTabSz="685771" rtl="0" eaLnBrk="1" latinLnBrk="1" hangingPunct="1">
              <a:lnSpc>
                <a:spcPct val="90000"/>
              </a:lnSpc>
              <a:spcBef>
                <a:spcPts val="376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57" indent="-171443" algn="l" defTabSz="685771" rtl="0" eaLnBrk="1" latinLnBrk="1" hangingPunct="1">
              <a:lnSpc>
                <a:spcPct val="90000"/>
              </a:lnSpc>
              <a:spcBef>
                <a:spcPts val="376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43" indent="-171443" algn="l" defTabSz="685771" rtl="0" eaLnBrk="1" latinLnBrk="1" hangingPunct="1">
              <a:lnSpc>
                <a:spcPct val="90000"/>
              </a:lnSpc>
              <a:spcBef>
                <a:spcPts val="376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28" indent="-171443" algn="l" defTabSz="685771" rtl="0" eaLnBrk="1" latinLnBrk="1" hangingPunct="1">
              <a:lnSpc>
                <a:spcPct val="90000"/>
              </a:lnSpc>
              <a:spcBef>
                <a:spcPts val="376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altLang="ko-KR" sz="1400" b="1" dirty="0" smtClean="0"/>
              <a:t>1. </a:t>
            </a:r>
            <a:r>
              <a:rPr lang="ko-KR" altLang="en-US" sz="1400" b="1" dirty="0" smtClean="0"/>
              <a:t>기업 소개</a:t>
            </a:r>
            <a:endParaRPr lang="ko-KR" altLang="en-US" sz="1400" b="1" dirty="0"/>
          </a:p>
        </p:txBody>
      </p:sp>
      <p:sp>
        <p:nvSpPr>
          <p:cNvPr id="8" name="직사각형 7"/>
          <p:cNvSpPr/>
          <p:nvPr/>
        </p:nvSpPr>
        <p:spPr>
          <a:xfrm>
            <a:off x="122325" y="732911"/>
            <a:ext cx="6573750" cy="90247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부제목 2"/>
          <p:cNvSpPr txBox="1">
            <a:spLocks/>
          </p:cNvSpPr>
          <p:nvPr/>
        </p:nvSpPr>
        <p:spPr>
          <a:xfrm>
            <a:off x="312534" y="5103679"/>
            <a:ext cx="5143501" cy="295487"/>
          </a:xfrm>
          <a:prstGeom prst="rect">
            <a:avLst/>
          </a:prstGeom>
        </p:spPr>
        <p:txBody>
          <a:bodyPr vert="horz" lIns="91441" tIns="45720" rIns="91441" bIns="45720" rtlCol="0" anchor="ctr">
            <a:noAutofit/>
          </a:bodyPr>
          <a:lstStyle>
            <a:lvl1pPr marL="0" indent="0" algn="ctr" defTabSz="685800" rtl="0" eaLnBrk="1" latinLnBrk="1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ko-KR" sz="1400" b="1" dirty="0"/>
              <a:t>2. </a:t>
            </a:r>
            <a:r>
              <a:rPr lang="ko-KR" altLang="en-US" sz="1400" b="1" dirty="0" smtClean="0"/>
              <a:t>채용공고</a:t>
            </a:r>
            <a:endParaRPr lang="ko-KR" altLang="en-US" sz="1400" b="1" dirty="0"/>
          </a:p>
        </p:txBody>
      </p:sp>
      <p:sp>
        <p:nvSpPr>
          <p:cNvPr id="11" name="부제목 2"/>
          <p:cNvSpPr txBox="1">
            <a:spLocks/>
          </p:cNvSpPr>
          <p:nvPr/>
        </p:nvSpPr>
        <p:spPr>
          <a:xfrm>
            <a:off x="1212002" y="5036533"/>
            <a:ext cx="6006628" cy="427478"/>
          </a:xfrm>
          <a:prstGeom prst="rect">
            <a:avLst/>
          </a:prstGeom>
        </p:spPr>
        <p:txBody>
          <a:bodyPr vert="horz" lIns="91441" tIns="45720" rIns="91441" bIns="45720" rtlCol="0" anchor="ctr">
            <a:noAutofit/>
          </a:bodyPr>
          <a:lstStyle>
            <a:lvl1pPr marL="0" indent="0" algn="ctr" defTabSz="685800" rtl="0" eaLnBrk="1" latinLnBrk="1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base"/>
            <a:r>
              <a:rPr lang="en-US" altLang="ko-KR" sz="1200" dirty="0">
                <a:solidFill>
                  <a:srgbClr val="0000FF"/>
                </a:solidFill>
                <a:latin typeface="+mn-ea"/>
              </a:rPr>
              <a:t> * (</a:t>
            </a:r>
            <a:r>
              <a:rPr lang="ko-KR" altLang="en-US" sz="1200" dirty="0">
                <a:solidFill>
                  <a:srgbClr val="0000FF"/>
                </a:solidFill>
                <a:latin typeface="+mn-ea"/>
              </a:rPr>
              <a:t>공고가 </a:t>
            </a:r>
            <a:r>
              <a:rPr lang="en-US" altLang="ko-KR" sz="1200" dirty="0">
                <a:solidFill>
                  <a:srgbClr val="0000FF"/>
                </a:solidFill>
                <a:latin typeface="+mn-ea"/>
              </a:rPr>
              <a:t>2</a:t>
            </a:r>
            <a:r>
              <a:rPr lang="ko-KR" altLang="en-US" sz="1200" dirty="0">
                <a:solidFill>
                  <a:srgbClr val="0000FF"/>
                </a:solidFill>
                <a:latin typeface="+mn-ea"/>
              </a:rPr>
              <a:t>개 이상인 경우</a:t>
            </a:r>
            <a:r>
              <a:rPr lang="en-US" altLang="ko-KR" sz="1200" dirty="0">
                <a:solidFill>
                  <a:srgbClr val="0000FF"/>
                </a:solidFill>
                <a:latin typeface="+mn-ea"/>
              </a:rPr>
              <a:t>, </a:t>
            </a:r>
            <a:r>
              <a:rPr lang="ko-KR" altLang="en-US" sz="1200" dirty="0">
                <a:solidFill>
                  <a:srgbClr val="0000FF"/>
                </a:solidFill>
                <a:latin typeface="+mn-ea"/>
              </a:rPr>
              <a:t>표를 복사하여 추가로 작성해주시기 바랍니다</a:t>
            </a:r>
            <a:r>
              <a:rPr lang="en-US" altLang="ko-KR" sz="1200" dirty="0">
                <a:solidFill>
                  <a:srgbClr val="0000FF"/>
                </a:solidFill>
                <a:latin typeface="+mn-ea"/>
              </a:rPr>
              <a:t>.)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18791"/>
              </p:ext>
            </p:extLst>
          </p:nvPr>
        </p:nvGraphicFramePr>
        <p:xfrm>
          <a:off x="405886" y="1118789"/>
          <a:ext cx="6103488" cy="3881650"/>
        </p:xfrm>
        <a:graphic>
          <a:graphicData uri="http://schemas.openxmlformats.org/drawingml/2006/table">
            <a:tbl>
              <a:tblPr/>
              <a:tblGrid>
                <a:gridCol w="1105014">
                  <a:extLst>
                    <a:ext uri="{9D8B030D-6E8A-4147-A177-3AD203B41FA5}">
                      <a16:colId xmlns:a16="http://schemas.microsoft.com/office/drawing/2014/main" val="3023574175"/>
                    </a:ext>
                  </a:extLst>
                </a:gridCol>
                <a:gridCol w="1971697">
                  <a:extLst>
                    <a:ext uri="{9D8B030D-6E8A-4147-A177-3AD203B41FA5}">
                      <a16:colId xmlns:a16="http://schemas.microsoft.com/office/drawing/2014/main" val="2072265311"/>
                    </a:ext>
                  </a:extLst>
                </a:gridCol>
                <a:gridCol w="1093273">
                  <a:extLst>
                    <a:ext uri="{9D8B030D-6E8A-4147-A177-3AD203B41FA5}">
                      <a16:colId xmlns:a16="http://schemas.microsoft.com/office/drawing/2014/main" val="867210266"/>
                    </a:ext>
                  </a:extLst>
                </a:gridCol>
                <a:gridCol w="1933504">
                  <a:extLst>
                    <a:ext uri="{9D8B030D-6E8A-4147-A177-3AD203B41FA5}">
                      <a16:colId xmlns:a16="http://schemas.microsoft.com/office/drawing/2014/main" val="1341986340"/>
                    </a:ext>
                  </a:extLst>
                </a:gridCol>
              </a:tblGrid>
              <a:tr h="330214">
                <a:tc>
                  <a:txBody>
                    <a:bodyPr/>
                    <a:lstStyle/>
                    <a:p>
                      <a:pPr marL="134620" marR="0" indent="-13462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기업명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4F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12700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17907" marR="17907" marT="17907" marB="17907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4956007"/>
                  </a:ext>
                </a:extLst>
              </a:tr>
              <a:tr h="330214">
                <a:tc>
                  <a:txBody>
                    <a:bodyPr/>
                    <a:lstStyle/>
                    <a:p>
                      <a:pPr marL="134620" marR="0" indent="-13462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대표자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4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2700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-3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17907" marR="17907" marT="17907" marB="17907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34620" marR="0" indent="-13462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설립일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4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2700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-3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17907" marR="17907" marT="17907" marB="17907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594950"/>
                  </a:ext>
                </a:extLst>
              </a:tr>
              <a:tr h="330214">
                <a:tc>
                  <a:txBody>
                    <a:bodyPr/>
                    <a:lstStyle/>
                    <a:p>
                      <a:pPr marL="134620" marR="0" indent="-13462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기업형태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4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2700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-3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17907" marR="17907" marT="17907" marB="17907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34620" marR="0" indent="-13462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주요사업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4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2700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-3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17907" marR="17907" marT="17907" marB="17907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03331"/>
                  </a:ext>
                </a:extLst>
              </a:tr>
              <a:tr h="330214">
                <a:tc>
                  <a:txBody>
                    <a:bodyPr/>
                    <a:lstStyle/>
                    <a:p>
                      <a:pPr marL="134620" marR="0" indent="-13462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소재지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4F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12700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17907" marR="17907" marT="17907" marB="17907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5717464"/>
                  </a:ext>
                </a:extLst>
              </a:tr>
              <a:tr h="1839245">
                <a:tc>
                  <a:txBody>
                    <a:bodyPr/>
                    <a:lstStyle/>
                    <a:p>
                      <a:pPr marL="134620" marR="0" indent="-13462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기업소개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4F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[</a:t>
                      </a:r>
                      <a:r>
                        <a:rPr lang="ko-KR" altLang="en-US" sz="1100" b="1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일반소개</a:t>
                      </a:r>
                      <a:r>
                        <a:rPr lang="en-US" altLang="ko-KR" sz="1100" b="1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]</a:t>
                      </a:r>
                    </a:p>
                    <a:p>
                      <a:pPr marL="0" marR="0" indent="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100" b="1" kern="0" spc="0" dirty="0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[SW</a:t>
                      </a:r>
                      <a:r>
                        <a:rPr lang="ko-KR" altLang="en-US" sz="1100" b="1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개발자환경</a:t>
                      </a:r>
                      <a:r>
                        <a:rPr lang="en-US" altLang="ko-KR" sz="11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]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160" dirty="0">
                          <a:solidFill>
                            <a:srgbClr val="A6A6A6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※ </a:t>
                      </a:r>
                      <a:r>
                        <a:rPr lang="ko-KR" altLang="en-US" sz="1000" kern="0" spc="-160" dirty="0">
                          <a:solidFill>
                            <a:srgbClr val="A6A6A6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개발자 </a:t>
                      </a:r>
                      <a:r>
                        <a:rPr lang="ko-KR" altLang="en-US" sz="1000" kern="0" spc="-160" baseline="0" dirty="0" smtClean="0">
                          <a:solidFill>
                            <a:srgbClr val="A6A6A6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 </a:t>
                      </a:r>
                      <a:r>
                        <a:rPr lang="ko-KR" altLang="en-US" sz="1000" kern="0" spc="-160" dirty="0" smtClean="0">
                          <a:solidFill>
                            <a:srgbClr val="A6A6A6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보유 </a:t>
                      </a:r>
                      <a:r>
                        <a:rPr lang="ko-KR" altLang="en-US" sz="1000" kern="0" spc="-160" dirty="0">
                          <a:solidFill>
                            <a:srgbClr val="A6A6A6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현황</a:t>
                      </a:r>
                      <a:r>
                        <a:rPr lang="en-US" altLang="ko-KR" sz="1000" kern="0" spc="-160" dirty="0">
                          <a:solidFill>
                            <a:srgbClr val="A6A6A6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, </a:t>
                      </a:r>
                      <a:r>
                        <a:rPr lang="ko-KR" altLang="en-US" sz="1000" kern="0" spc="-160" dirty="0">
                          <a:solidFill>
                            <a:srgbClr val="A6A6A6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개발환경</a:t>
                      </a:r>
                      <a:r>
                        <a:rPr lang="en-US" altLang="ko-KR" sz="1000" kern="0" spc="-160" dirty="0">
                          <a:solidFill>
                            <a:srgbClr val="A6A6A6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, </a:t>
                      </a:r>
                      <a:r>
                        <a:rPr lang="ko-KR" altLang="en-US" sz="1000" kern="0" spc="-160" dirty="0">
                          <a:solidFill>
                            <a:srgbClr val="A6A6A6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프로젝트 환경</a:t>
                      </a:r>
                      <a:r>
                        <a:rPr lang="en-US" altLang="ko-KR" sz="1000" kern="0" spc="-160" dirty="0">
                          <a:solidFill>
                            <a:srgbClr val="A6A6A6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, </a:t>
                      </a:r>
                      <a:r>
                        <a:rPr lang="ko-KR" altLang="en-US" sz="1000" kern="0" spc="-160" dirty="0">
                          <a:solidFill>
                            <a:srgbClr val="A6A6A6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보유 기술 등과 관련하여 강점을 어필해주세요</a:t>
                      </a:r>
                      <a:r>
                        <a:rPr lang="en-US" altLang="ko-KR" sz="1000" kern="0" spc="-160" dirty="0">
                          <a:solidFill>
                            <a:srgbClr val="A6A6A6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.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160" dirty="0">
                          <a:solidFill>
                            <a:srgbClr val="A6A6A6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(</a:t>
                      </a:r>
                      <a:r>
                        <a:rPr lang="ko-KR" altLang="en-US" sz="1000" kern="0" spc="-160" dirty="0">
                          <a:solidFill>
                            <a:srgbClr val="A6A6A6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예</a:t>
                      </a:r>
                      <a:r>
                        <a:rPr lang="en-US" altLang="ko-KR" sz="1000" kern="0" spc="-160" dirty="0">
                          <a:solidFill>
                            <a:srgbClr val="A6A6A6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)</a:t>
                      </a:r>
                      <a:r>
                        <a:rPr lang="ko-KR" altLang="en-US" sz="1000" kern="0" spc="-16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 </a:t>
                      </a:r>
                      <a:r>
                        <a:rPr lang="ko-KR" altLang="en-US" sz="1000" kern="0" spc="-160" dirty="0">
                          <a:solidFill>
                            <a:srgbClr val="A6A6A6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프로젝트 및 개발과정 수행 시 멘토링이 가능한 </a:t>
                      </a:r>
                      <a:r>
                        <a:rPr lang="ko-KR" altLang="en-US" sz="1000" kern="0" spc="-160" dirty="0" err="1">
                          <a:solidFill>
                            <a:srgbClr val="A6A6A6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선임개발자</a:t>
                      </a:r>
                      <a:r>
                        <a:rPr lang="ko-KR" altLang="en-US" sz="1000" kern="0" spc="-160" dirty="0">
                          <a:solidFill>
                            <a:srgbClr val="A6A6A6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 다수 보유</a:t>
                      </a:r>
                      <a:r>
                        <a:rPr lang="en-US" altLang="ko-KR" sz="1000" kern="0" spc="-160" dirty="0">
                          <a:solidFill>
                            <a:srgbClr val="A6A6A6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, </a:t>
                      </a:r>
                      <a:r>
                        <a:rPr lang="ko-KR" altLang="en-US" sz="1000" kern="0" spc="-160" dirty="0">
                          <a:solidFill>
                            <a:srgbClr val="A6A6A6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결제 서비스를 중심으로 </a:t>
                      </a:r>
                      <a:r>
                        <a:rPr lang="ko-KR" altLang="en-US" sz="1000" kern="0" spc="-160" dirty="0" err="1">
                          <a:solidFill>
                            <a:srgbClr val="A6A6A6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앱개발</a:t>
                      </a:r>
                      <a:r>
                        <a:rPr lang="en-US" altLang="ko-KR" sz="1000" kern="0" spc="-160" dirty="0">
                          <a:solidFill>
                            <a:srgbClr val="A6A6A6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, </a:t>
                      </a:r>
                      <a:r>
                        <a:rPr lang="ko-KR" altLang="en-US" sz="1000" kern="0" spc="-160" dirty="0" err="1">
                          <a:solidFill>
                            <a:srgbClr val="A6A6A6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보안진단</a:t>
                      </a:r>
                      <a:r>
                        <a:rPr lang="ko-KR" altLang="en-US" sz="1000" kern="0" spc="-160" dirty="0">
                          <a:solidFill>
                            <a:srgbClr val="A6A6A6"/>
                          </a:solidFill>
                          <a:effectLst/>
                          <a:latin typeface="함초롬바탕" panose="02030604000101010101" pitchFamily="18" charset="-127"/>
                          <a:ea typeface="함초롬바탕" panose="02030604000101010101" pitchFamily="18" charset="-127"/>
                        </a:rPr>
                        <a:t> 등 프로젝트 진행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074220"/>
                  </a:ext>
                </a:extLst>
              </a:tr>
              <a:tr h="721549">
                <a:tc>
                  <a:txBody>
                    <a:bodyPr/>
                    <a:lstStyle/>
                    <a:p>
                      <a:pPr marL="134620" marR="0" indent="-13462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복리후생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4F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12700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17907" marR="17907" marT="17907" marB="17907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9383965"/>
                  </a:ext>
                </a:extLst>
              </a:tr>
            </a:tbl>
          </a:graphicData>
        </a:graphic>
      </p:graphicFrame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557213" y="424481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1540587"/>
              </p:ext>
            </p:extLst>
          </p:nvPr>
        </p:nvGraphicFramePr>
        <p:xfrm>
          <a:off x="405886" y="5472156"/>
          <a:ext cx="6103488" cy="4141154"/>
        </p:xfrm>
        <a:graphic>
          <a:graphicData uri="http://schemas.openxmlformats.org/drawingml/2006/table">
            <a:tbl>
              <a:tblPr/>
              <a:tblGrid>
                <a:gridCol w="1105014">
                  <a:extLst>
                    <a:ext uri="{9D8B030D-6E8A-4147-A177-3AD203B41FA5}">
                      <a16:colId xmlns:a16="http://schemas.microsoft.com/office/drawing/2014/main" val="4185137966"/>
                    </a:ext>
                  </a:extLst>
                </a:gridCol>
                <a:gridCol w="1965624">
                  <a:extLst>
                    <a:ext uri="{9D8B030D-6E8A-4147-A177-3AD203B41FA5}">
                      <a16:colId xmlns:a16="http://schemas.microsoft.com/office/drawing/2014/main" val="1414938452"/>
                    </a:ext>
                  </a:extLst>
                </a:gridCol>
                <a:gridCol w="1087200">
                  <a:extLst>
                    <a:ext uri="{9D8B030D-6E8A-4147-A177-3AD203B41FA5}">
                      <a16:colId xmlns:a16="http://schemas.microsoft.com/office/drawing/2014/main" val="4091376788"/>
                    </a:ext>
                  </a:extLst>
                </a:gridCol>
                <a:gridCol w="1945650">
                  <a:extLst>
                    <a:ext uri="{9D8B030D-6E8A-4147-A177-3AD203B41FA5}">
                      <a16:colId xmlns:a16="http://schemas.microsoft.com/office/drawing/2014/main" val="2447009299"/>
                    </a:ext>
                  </a:extLst>
                </a:gridCol>
              </a:tblGrid>
              <a:tr h="273177">
                <a:tc>
                  <a:txBody>
                    <a:bodyPr/>
                    <a:lstStyle/>
                    <a:p>
                      <a:pPr marL="134620" marR="0" indent="-13462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직종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4F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12700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7F7F7F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17907" marR="17907" marT="17907" marB="17907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0999532"/>
                  </a:ext>
                </a:extLst>
              </a:tr>
              <a:tr h="273177">
                <a:tc>
                  <a:txBody>
                    <a:bodyPr/>
                    <a:lstStyle/>
                    <a:p>
                      <a:pPr marL="134620" marR="0" indent="-13462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담당업무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4F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12700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7F7F7F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17907" marR="17907" marT="17907" marB="17907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5751867"/>
                  </a:ext>
                </a:extLst>
              </a:tr>
              <a:tr h="273177">
                <a:tc>
                  <a:txBody>
                    <a:bodyPr/>
                    <a:lstStyle/>
                    <a:p>
                      <a:pPr marL="134620" marR="0" indent="-13462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응시자격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4F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12700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17907" marR="17907" marT="17907" marB="17907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6771982"/>
                  </a:ext>
                </a:extLst>
              </a:tr>
              <a:tr h="488823">
                <a:tc>
                  <a:txBody>
                    <a:bodyPr/>
                    <a:lstStyle/>
                    <a:p>
                      <a:pPr marL="134620" marR="0" indent="-13462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사용언어 및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134620" marR="0" indent="-13462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프로그램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4F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12700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17907" marR="17907" marT="17907" marB="17907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3842973"/>
                  </a:ext>
                </a:extLst>
              </a:tr>
              <a:tr h="273177">
                <a:tc>
                  <a:txBody>
                    <a:bodyPr/>
                    <a:lstStyle/>
                    <a:p>
                      <a:pPr marL="134620" marR="0" indent="-13462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4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2700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17907" marR="17907" marT="17907" marB="17907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34620" marR="0" indent="-13462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고용형태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4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2700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17907" marR="17907" marT="17907" marB="17907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0799093"/>
                  </a:ext>
                </a:extLst>
              </a:tr>
              <a:tr h="273177">
                <a:tc>
                  <a:txBody>
                    <a:bodyPr/>
                    <a:lstStyle/>
                    <a:p>
                      <a:pPr marL="134620" marR="0" indent="-13462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모집인원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4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2700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17907" marR="17907" marT="17907" marB="17907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34620" marR="0" indent="-13462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근무지역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4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2700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17907" marR="17907" marT="17907" marB="17907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6862976"/>
                  </a:ext>
                </a:extLst>
              </a:tr>
              <a:tr h="273177">
                <a:tc>
                  <a:txBody>
                    <a:bodyPr/>
                    <a:lstStyle/>
                    <a:p>
                      <a:pPr marL="134620" marR="0" indent="-13462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급여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연봉기준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4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2700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17907" marR="17907" marT="17907" marB="17907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34620" marR="0" indent="-13462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근무시간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4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2700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17907" marR="17907" marT="17907" marB="17907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4772556"/>
                  </a:ext>
                </a:extLst>
              </a:tr>
              <a:tr h="273177">
                <a:tc>
                  <a:txBody>
                    <a:bodyPr/>
                    <a:lstStyle/>
                    <a:p>
                      <a:pPr marL="134620" marR="0" indent="-13462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학력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4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2700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17907" marR="17907" marT="17907" marB="17907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34620" marR="0" indent="-13462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신입</a:t>
                      </a:r>
                      <a:r>
                        <a:rPr lang="en-US" altLang="ko-KR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경력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4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2700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17907" marR="17907" marT="17907" marB="17907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2657561"/>
                  </a:ext>
                </a:extLst>
              </a:tr>
              <a:tr h="271145">
                <a:tc>
                  <a:txBody>
                    <a:bodyPr/>
                    <a:lstStyle/>
                    <a:p>
                      <a:pPr marL="134620" marR="0" indent="-13462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코딩테스트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4F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127000" algn="l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1000" algn="l"/>
                          <a:tab pos="762000" algn="l"/>
                          <a:tab pos="1143000" algn="l"/>
                          <a:tab pos="1524000" algn="l"/>
                          <a:tab pos="1905000" algn="l"/>
                          <a:tab pos="2286000" algn="l"/>
                          <a:tab pos="2667000" algn="l"/>
                          <a:tab pos="3048000" algn="l"/>
                          <a:tab pos="3429000" algn="l"/>
                          <a:tab pos="3810000" algn="l"/>
                          <a:tab pos="4191000" algn="l"/>
                          <a:tab pos="4572000" algn="l"/>
                          <a:tab pos="4953000" algn="l"/>
                          <a:tab pos="5334000" algn="l"/>
                          <a:tab pos="5715000" algn="l"/>
                          <a:tab pos="6096000" algn="l"/>
                          <a:tab pos="6477000" algn="l"/>
                          <a:tab pos="6858000" algn="l"/>
                          <a:tab pos="7239000" algn="l"/>
                          <a:tab pos="7620000" algn="l"/>
                        </a:tabLs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□있음 □없음</a:t>
                      </a:r>
                      <a:endParaRPr lang="ko-KR" altLang="en-US" sz="16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5630344"/>
                  </a:ext>
                </a:extLst>
              </a:tr>
              <a:tr h="545633">
                <a:tc>
                  <a:txBody>
                    <a:bodyPr/>
                    <a:lstStyle/>
                    <a:p>
                      <a:pPr marL="134620" marR="0" indent="-13462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전형절차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134620" marR="0" indent="-13462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및 일정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4F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127000" algn="l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1000" algn="l"/>
                          <a:tab pos="762000" algn="l"/>
                          <a:tab pos="1143000" algn="l"/>
                          <a:tab pos="1524000" algn="l"/>
                          <a:tab pos="1905000" algn="l"/>
                          <a:tab pos="2286000" algn="l"/>
                          <a:tab pos="2667000" algn="l"/>
                          <a:tab pos="3048000" algn="l"/>
                          <a:tab pos="3429000" algn="l"/>
                          <a:tab pos="3810000" algn="l"/>
                          <a:tab pos="4191000" algn="l"/>
                          <a:tab pos="4572000" algn="l"/>
                          <a:tab pos="4953000" algn="l"/>
                          <a:tab pos="5334000" algn="l"/>
                          <a:tab pos="5715000" algn="l"/>
                          <a:tab pos="6096000" algn="l"/>
                          <a:tab pos="6477000" algn="l"/>
                          <a:tab pos="6858000" algn="l"/>
                          <a:tab pos="7239000" algn="l"/>
                          <a:tab pos="7620000" algn="l"/>
                        </a:tabLs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17907" marR="17907" marT="17907" marB="17907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7055775"/>
                  </a:ext>
                </a:extLst>
              </a:tr>
              <a:tr h="345059">
                <a:tc>
                  <a:txBody>
                    <a:bodyPr/>
                    <a:lstStyle/>
                    <a:p>
                      <a:pPr marL="134620" marR="0" indent="-13462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문의처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4F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12700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i="1" kern="0" spc="0" dirty="0" smtClean="0">
                          <a:solidFill>
                            <a:srgbClr val="7F7F7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담당자  성함</a:t>
                      </a:r>
                      <a:r>
                        <a:rPr lang="en-US" altLang="ko-KR" sz="1100" i="1" kern="0" spc="0" baseline="0" dirty="0" smtClean="0">
                          <a:solidFill>
                            <a:srgbClr val="7F7F7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: </a:t>
                      </a:r>
                    </a:p>
                    <a:p>
                      <a:pPr marL="0" marR="0" indent="12700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i="1" kern="0" spc="0" dirty="0" smtClean="0">
                          <a:solidFill>
                            <a:srgbClr val="7F7F7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전화번호 </a:t>
                      </a:r>
                      <a:r>
                        <a:rPr lang="en-US" altLang="ko-KR" sz="1100" i="1" kern="0" spc="0" dirty="0" smtClean="0">
                          <a:solidFill>
                            <a:srgbClr val="7F7F7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</a:t>
                      </a:r>
                    </a:p>
                    <a:p>
                      <a:pPr marL="0" marR="0" indent="12700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i="1" kern="0" spc="0" dirty="0" smtClean="0">
                          <a:solidFill>
                            <a:srgbClr val="7F7F7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이메일 </a:t>
                      </a:r>
                      <a:r>
                        <a:rPr lang="en-US" altLang="ko-KR" sz="1100" i="1" kern="0" spc="0" dirty="0" smtClean="0">
                          <a:solidFill>
                            <a:srgbClr val="7F7F7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7336403"/>
                  </a:ext>
                </a:extLst>
              </a:tr>
            </a:tbl>
          </a:graphicData>
        </a:graphic>
      </p:graphicFrame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405950" y="543606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163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6858000" cy="990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4225" y="156415"/>
            <a:ext cx="6897102" cy="662736"/>
          </a:xfrm>
        </p:spPr>
        <p:txBody>
          <a:bodyPr anchor="ctr">
            <a:normAutofit/>
          </a:bodyPr>
          <a:lstStyle/>
          <a:p>
            <a:pPr fontAlgn="base" latinLnBrk="0"/>
            <a:r>
              <a:rPr lang="ko-KR" altLang="en-US" sz="2000" b="1" dirty="0"/>
              <a:t>벤처</a:t>
            </a:r>
            <a:r>
              <a:rPr lang="en-US" altLang="ko-KR" sz="2000" b="1" dirty="0"/>
              <a:t>·</a:t>
            </a:r>
            <a:r>
              <a:rPr lang="ko-KR" altLang="en-US" sz="2000" b="1" dirty="0" err="1"/>
              <a:t>스타트업</a:t>
            </a:r>
            <a:r>
              <a:rPr lang="ko-KR" altLang="en-US" sz="2000" b="1" dirty="0"/>
              <a:t> 아카데미 </a:t>
            </a:r>
            <a:r>
              <a:rPr lang="ko-KR" altLang="en-US" sz="2000" b="1" dirty="0" err="1"/>
              <a:t>채용연계를</a:t>
            </a:r>
            <a:r>
              <a:rPr lang="ko-KR" altLang="en-US" sz="2000" b="1" dirty="0"/>
              <a:t> 위한</a:t>
            </a:r>
            <a:r>
              <a:rPr lang="en-US" altLang="ko-KR" sz="2000" b="1" dirty="0"/>
              <a:t/>
            </a:r>
            <a:br>
              <a:rPr lang="en-US" altLang="ko-KR" sz="2000" b="1" dirty="0"/>
            </a:br>
            <a:r>
              <a:rPr lang="ko-KR" altLang="en-US" sz="2000" b="1" dirty="0" err="1"/>
              <a:t>온보딩</a:t>
            </a:r>
            <a:r>
              <a:rPr lang="ko-KR" altLang="en-US" sz="2000" b="1" dirty="0"/>
              <a:t> </a:t>
            </a:r>
            <a:r>
              <a:rPr lang="en-US" altLang="ko-KR" sz="2000" b="1" dirty="0"/>
              <a:t>OJT </a:t>
            </a:r>
            <a:r>
              <a:rPr lang="ko-KR" altLang="en-US" sz="2000" b="1" dirty="0" smtClean="0"/>
              <a:t>운영 계획서</a:t>
            </a:r>
            <a:endParaRPr lang="ko-KR" altLang="en-US" sz="20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79733" y="1037009"/>
            <a:ext cx="5143501" cy="295487"/>
          </a:xfrm>
        </p:spPr>
        <p:txBody>
          <a:bodyPr anchor="ctr">
            <a:noAutofit/>
          </a:bodyPr>
          <a:lstStyle/>
          <a:p>
            <a:pPr algn="just"/>
            <a:r>
              <a:rPr lang="en-US" altLang="ko-KR" sz="1400" b="1" dirty="0"/>
              <a:t>1. </a:t>
            </a:r>
            <a:r>
              <a:rPr lang="ko-KR" altLang="en-US" sz="1400" b="1" dirty="0"/>
              <a:t>기업 정보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122325" y="964822"/>
            <a:ext cx="6573750" cy="87963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5396287"/>
              </p:ext>
            </p:extLst>
          </p:nvPr>
        </p:nvGraphicFramePr>
        <p:xfrm>
          <a:off x="312535" y="1296401"/>
          <a:ext cx="6196838" cy="350759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022048">
                  <a:extLst>
                    <a:ext uri="{9D8B030D-6E8A-4147-A177-3AD203B41FA5}">
                      <a16:colId xmlns:a16="http://schemas.microsoft.com/office/drawing/2014/main" val="3452325690"/>
                    </a:ext>
                  </a:extLst>
                </a:gridCol>
                <a:gridCol w="694849">
                  <a:extLst>
                    <a:ext uri="{9D8B030D-6E8A-4147-A177-3AD203B41FA5}">
                      <a16:colId xmlns:a16="http://schemas.microsoft.com/office/drawing/2014/main" val="3849935863"/>
                    </a:ext>
                  </a:extLst>
                </a:gridCol>
                <a:gridCol w="1656794">
                  <a:extLst>
                    <a:ext uri="{9D8B030D-6E8A-4147-A177-3AD203B41FA5}">
                      <a16:colId xmlns:a16="http://schemas.microsoft.com/office/drawing/2014/main" val="897835009"/>
                    </a:ext>
                  </a:extLst>
                </a:gridCol>
                <a:gridCol w="908153">
                  <a:extLst>
                    <a:ext uri="{9D8B030D-6E8A-4147-A177-3AD203B41FA5}">
                      <a16:colId xmlns:a16="http://schemas.microsoft.com/office/drawing/2014/main" val="311690722"/>
                    </a:ext>
                  </a:extLst>
                </a:gridCol>
                <a:gridCol w="989772">
                  <a:extLst>
                    <a:ext uri="{9D8B030D-6E8A-4147-A177-3AD203B41FA5}">
                      <a16:colId xmlns:a16="http://schemas.microsoft.com/office/drawing/2014/main" val="3816184781"/>
                    </a:ext>
                  </a:extLst>
                </a:gridCol>
                <a:gridCol w="925222">
                  <a:extLst>
                    <a:ext uri="{9D8B030D-6E8A-4147-A177-3AD203B41FA5}">
                      <a16:colId xmlns:a16="http://schemas.microsoft.com/office/drawing/2014/main" val="3752103140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기업명</a:t>
                      </a:r>
                      <a:endParaRPr lang="ko-KR" altLang="en-US" sz="1200" b="0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 grid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㈜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000000</a:t>
                      </a:r>
                      <a:endParaRPr lang="ko-KR" altLang="en-US" sz="1200" b="0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8100092"/>
                  </a:ext>
                </a:extLst>
              </a:tr>
              <a:tr h="288133">
                <a:tc rowSpan="7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희망 일정 </a:t>
                      </a:r>
                      <a:endParaRPr lang="en-US" altLang="ko-KR" sz="12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및 </a:t>
                      </a:r>
                      <a:endParaRPr lang="en-US" altLang="ko-KR" sz="12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수용가능</a:t>
                      </a:r>
                      <a:endParaRPr lang="en-US" altLang="ko-KR" sz="12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인원</a:t>
                      </a:r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훈련과정 및 </a:t>
                      </a:r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OJT </a:t>
                      </a:r>
                      <a:r>
                        <a:rPr lang="ko-KR" altLang="en-US" sz="1200" b="1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일정</a:t>
                      </a:r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(2</a:t>
                      </a:r>
                      <a:r>
                        <a:rPr lang="ko-KR" altLang="en-US" sz="1200" b="1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주</a:t>
                      </a:r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b="1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1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참여여부</a:t>
                      </a:r>
                      <a:endParaRPr lang="ko-KR" altLang="en-US" sz="1200" b="1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수용인원</a:t>
                      </a:r>
                      <a:endParaRPr lang="ko-KR" altLang="en-US" sz="1200" b="1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val="3077292577"/>
                  </a:ext>
                </a:extLst>
              </a:tr>
              <a:tr h="2881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풀스택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) 1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차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: 2022.03.22 ~ 2022.04.04.</a:t>
                      </a:r>
                      <a:endParaRPr lang="ko-KR" altLang="en-US" sz="1200" dirty="0" smtClean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O</a:t>
                      </a:r>
                      <a:r>
                        <a:rPr lang="en-US" altLang="ko-KR" sz="1200" baseline="0" dirty="0" smtClean="0">
                          <a:latin typeface="+mn-ea"/>
                          <a:ea typeface="+mn-ea"/>
                        </a:rPr>
                        <a:t> / X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___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명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val="3027152320"/>
                  </a:ext>
                </a:extLst>
              </a:tr>
              <a:tr h="288133">
                <a:tc vMerge="1"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풀스택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) 2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차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: 2022.03.29 ~ 2022.04.11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O / X</a:t>
                      </a:r>
                      <a:endParaRPr kumimoji="0" lang="ko-KR" alt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___</a:t>
                      </a:r>
                      <a:r>
                        <a:rPr kumimoji="0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명</a:t>
                      </a: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val="2712701900"/>
                  </a:ext>
                </a:extLst>
              </a:tr>
              <a:tr h="288133">
                <a:tc vMerge="1"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풀스택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) 3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차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: 2022.04.19 ~ 2022.05.02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O / X</a:t>
                      </a:r>
                      <a:endParaRPr kumimoji="0" lang="ko-KR" alt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___</a:t>
                      </a:r>
                      <a:r>
                        <a:rPr kumimoji="0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명</a:t>
                      </a:r>
                      <a:endParaRPr kumimoji="0" lang="ko-KR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val="3506760937"/>
                  </a:ext>
                </a:extLst>
              </a:tr>
              <a:tr h="288133">
                <a:tc vMerge="1"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풀스택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) 4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차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: 2022.05.25 ~ 2022.06.09 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O / X</a:t>
                      </a:r>
                      <a:endParaRPr kumimoji="0" lang="ko-KR" alt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___</a:t>
                      </a:r>
                      <a:r>
                        <a:rPr kumimoji="0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명</a:t>
                      </a:r>
                      <a:endParaRPr kumimoji="0" lang="ko-KR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val="474591250"/>
                  </a:ext>
                </a:extLst>
              </a:tr>
              <a:tr h="288133">
                <a:tc vMerge="1"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앱개발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) : 2022.04.19 ~ 2022.05.02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O / X</a:t>
                      </a:r>
                      <a:endParaRPr kumimoji="0" lang="ko-KR" alt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___</a:t>
                      </a:r>
                      <a:r>
                        <a:rPr kumimoji="0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명</a:t>
                      </a:r>
                      <a:endParaRPr kumimoji="0" lang="ko-KR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val="2580062980"/>
                  </a:ext>
                </a:extLst>
              </a:tr>
              <a:tr h="288133">
                <a:tc vMerge="1"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메타버스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) : 2022.03.29 ~ 2022.04.11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O / X</a:t>
                      </a:r>
                      <a:endParaRPr kumimoji="0" lang="ko-KR" alt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___</a:t>
                      </a:r>
                      <a:r>
                        <a:rPr kumimoji="0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명</a:t>
                      </a:r>
                      <a:endParaRPr kumimoji="0" lang="ko-KR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val="2030726695"/>
                  </a:ext>
                </a:extLst>
              </a:tr>
              <a:tr h="61975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latin typeface="+mn-ea"/>
                          <a:ea typeface="+mn-ea"/>
                        </a:rPr>
                        <a:t>OJT</a:t>
                      </a:r>
                      <a:r>
                        <a:rPr lang="en-US" altLang="ko-KR" sz="1200" b="1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b="1" baseline="0" dirty="0" smtClean="0">
                          <a:latin typeface="+mn-ea"/>
                          <a:ea typeface="+mn-ea"/>
                        </a:rPr>
                        <a:t>장소</a:t>
                      </a:r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 gridSpan="5">
                  <a:txBody>
                    <a:bodyPr/>
                    <a:lstStyle/>
                    <a:p>
                      <a:pPr marL="0" marR="0" indent="12700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i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오프라인 진행 시 기업 소재지</a:t>
                      </a:r>
                      <a:r>
                        <a:rPr lang="en-US" altLang="ko-KR" sz="1200" i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i="0" kern="0" spc="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출근지</a:t>
                      </a:r>
                      <a:r>
                        <a:rPr lang="en-US" altLang="ko-KR" sz="1200" i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en-US" altLang="ko-KR" sz="1200" i="0" kern="0" spc="0" baseline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/</a:t>
                      </a:r>
                    </a:p>
                    <a:p>
                      <a:pPr marL="0" marR="0" indent="12700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i="0" kern="0" spc="0" baseline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i="0" kern="0" spc="0" baseline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온라인 진행 시 진행방식</a:t>
                      </a:r>
                      <a:r>
                        <a:rPr lang="en-US" altLang="ko-KR" sz="1200" i="0" kern="0" spc="0" baseline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(zoom </a:t>
                      </a:r>
                      <a:r>
                        <a:rPr lang="ko-KR" altLang="en-US" sz="1200" i="0" kern="0" spc="0" baseline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활용 등</a:t>
                      </a:r>
                      <a:r>
                        <a:rPr lang="en-US" altLang="ko-KR" sz="1200" i="0" kern="0" spc="0" baseline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i="0" kern="0" spc="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87306638"/>
                  </a:ext>
                </a:extLst>
              </a:tr>
              <a:tr h="288133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기업 멘토</a:t>
                      </a:r>
                      <a:endParaRPr lang="en-US" altLang="ko-KR" sz="1200" b="1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정보</a:t>
                      </a:r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성명</a:t>
                      </a:r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직급</a:t>
                      </a:r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97666898"/>
                  </a:ext>
                </a:extLst>
              </a:tr>
              <a:tr h="288133">
                <a:tc v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부서</a:t>
                      </a:r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err="1" smtClean="0">
                          <a:latin typeface="+mn-ea"/>
                          <a:ea typeface="+mn-ea"/>
                        </a:rPr>
                        <a:t>관련경력</a:t>
                      </a:r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9973297"/>
                  </a:ext>
                </a:extLst>
              </a:tr>
            </a:tbl>
          </a:graphicData>
        </a:graphic>
      </p:graphicFrame>
      <p:sp>
        <p:nvSpPr>
          <p:cNvPr id="10" name="부제목 2"/>
          <p:cNvSpPr txBox="1">
            <a:spLocks/>
          </p:cNvSpPr>
          <p:nvPr/>
        </p:nvSpPr>
        <p:spPr>
          <a:xfrm>
            <a:off x="312534" y="4923207"/>
            <a:ext cx="5143501" cy="295487"/>
          </a:xfrm>
          <a:prstGeom prst="rect">
            <a:avLst/>
          </a:prstGeom>
        </p:spPr>
        <p:txBody>
          <a:bodyPr vert="horz" lIns="91441" tIns="45720" rIns="91441" bIns="45720" rtlCol="0" anchor="ctr">
            <a:noAutofit/>
          </a:bodyPr>
          <a:lstStyle>
            <a:lvl1pPr marL="0" indent="0" algn="ctr" defTabSz="685800" rtl="0" eaLnBrk="1" latinLnBrk="1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ko-KR" sz="1400" b="1" dirty="0"/>
              <a:t>2. OJT </a:t>
            </a:r>
            <a:r>
              <a:rPr lang="ko-KR" altLang="en-US" sz="1400" b="1" dirty="0"/>
              <a:t>프로그램 수행 계획</a:t>
            </a:r>
          </a:p>
        </p:txBody>
      </p:sp>
      <p:sp>
        <p:nvSpPr>
          <p:cNvPr id="11" name="부제목 2"/>
          <p:cNvSpPr txBox="1">
            <a:spLocks/>
          </p:cNvSpPr>
          <p:nvPr/>
        </p:nvSpPr>
        <p:spPr>
          <a:xfrm>
            <a:off x="405886" y="5179234"/>
            <a:ext cx="6006628" cy="427478"/>
          </a:xfrm>
          <a:prstGeom prst="rect">
            <a:avLst/>
          </a:prstGeom>
        </p:spPr>
        <p:txBody>
          <a:bodyPr vert="horz" lIns="91441" tIns="45720" rIns="91441" bIns="45720" rtlCol="0" anchor="ctr">
            <a:noAutofit/>
          </a:bodyPr>
          <a:lstStyle>
            <a:lvl1pPr marL="0" indent="0" algn="ctr" defTabSz="685800" rtl="0" eaLnBrk="1" latinLnBrk="1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base"/>
            <a:r>
              <a:rPr lang="en-US" altLang="ko-KR" sz="1200" dirty="0">
                <a:solidFill>
                  <a:srgbClr val="0000FF"/>
                </a:solidFill>
                <a:latin typeface="+mn-ea"/>
              </a:rPr>
              <a:t> * OJT </a:t>
            </a:r>
            <a:r>
              <a:rPr lang="ko-KR" altLang="en-US" sz="1200" dirty="0">
                <a:solidFill>
                  <a:srgbClr val="0000FF"/>
                </a:solidFill>
                <a:latin typeface="+mn-ea"/>
              </a:rPr>
              <a:t>프로그램은 기업에서 수행 중인 프로젝트 및 업무내용을 기반으로 </a:t>
            </a:r>
            <a:r>
              <a:rPr lang="ko-KR" altLang="en-US" sz="1200" b="1" dirty="0">
                <a:solidFill>
                  <a:srgbClr val="0000FF"/>
                </a:solidFill>
                <a:latin typeface="+mn-ea"/>
              </a:rPr>
              <a:t>총 </a:t>
            </a:r>
            <a:r>
              <a:rPr lang="en-US" altLang="ko-KR" sz="1200" b="1" dirty="0">
                <a:solidFill>
                  <a:srgbClr val="0000FF"/>
                </a:solidFill>
                <a:latin typeface="+mn-ea"/>
              </a:rPr>
              <a:t>80</a:t>
            </a:r>
            <a:r>
              <a:rPr lang="ko-KR" altLang="en-US" sz="1200" b="1" dirty="0">
                <a:solidFill>
                  <a:srgbClr val="0000FF"/>
                </a:solidFill>
                <a:latin typeface="+mn-ea"/>
              </a:rPr>
              <a:t>시간 이내의 범위</a:t>
            </a:r>
            <a:r>
              <a:rPr lang="ko-KR" altLang="en-US" sz="1200" dirty="0">
                <a:solidFill>
                  <a:srgbClr val="0000FF"/>
                </a:solidFill>
                <a:latin typeface="+mn-ea"/>
              </a:rPr>
              <a:t>에서 자율적으로 편성이 가능합니다</a:t>
            </a:r>
            <a:r>
              <a:rPr lang="en-US" altLang="ko-KR" sz="1200" dirty="0">
                <a:solidFill>
                  <a:srgbClr val="0000FF"/>
                </a:solidFill>
                <a:latin typeface="+mn-ea"/>
              </a:rPr>
              <a:t>. </a:t>
            </a:r>
            <a:r>
              <a:rPr lang="ko-KR" altLang="en-US" sz="1200" dirty="0">
                <a:solidFill>
                  <a:srgbClr val="0000FF"/>
                </a:solidFill>
                <a:latin typeface="+mn-ea"/>
              </a:rPr>
              <a:t> </a:t>
            </a:r>
            <a:r>
              <a:rPr lang="en-US" altLang="ko-KR" sz="1200" dirty="0">
                <a:solidFill>
                  <a:srgbClr val="0000FF"/>
                </a:solidFill>
                <a:latin typeface="+mn-ea"/>
              </a:rPr>
              <a:t>(</a:t>
            </a:r>
            <a:r>
              <a:rPr lang="ko-KR" altLang="en-US" sz="1200" dirty="0">
                <a:solidFill>
                  <a:srgbClr val="0000FF"/>
                </a:solidFill>
                <a:latin typeface="+mn-ea"/>
              </a:rPr>
              <a:t>별첨 </a:t>
            </a:r>
            <a:r>
              <a:rPr lang="en-US" altLang="ko-KR" sz="1200" dirty="0">
                <a:solidFill>
                  <a:srgbClr val="0000FF"/>
                </a:solidFill>
                <a:latin typeface="+mn-ea"/>
              </a:rPr>
              <a:t>OJT </a:t>
            </a:r>
            <a:r>
              <a:rPr lang="ko-KR" altLang="en-US" sz="1200" dirty="0">
                <a:solidFill>
                  <a:srgbClr val="0000FF"/>
                </a:solidFill>
                <a:latin typeface="+mn-ea"/>
              </a:rPr>
              <a:t>운영 가이드 </a:t>
            </a:r>
            <a:r>
              <a:rPr lang="en-US" altLang="ko-KR" sz="1200" dirty="0">
                <a:solidFill>
                  <a:srgbClr val="0000FF"/>
                </a:solidFill>
                <a:latin typeface="+mn-ea"/>
              </a:rPr>
              <a:t>16p </a:t>
            </a:r>
            <a:r>
              <a:rPr lang="ko-KR" altLang="en-US" sz="1200" dirty="0">
                <a:solidFill>
                  <a:srgbClr val="0000FF"/>
                </a:solidFill>
                <a:latin typeface="+mn-ea"/>
              </a:rPr>
              <a:t>참조</a:t>
            </a:r>
            <a:r>
              <a:rPr lang="en-US" altLang="ko-KR" sz="1200" dirty="0">
                <a:solidFill>
                  <a:srgbClr val="0000FF"/>
                </a:solidFill>
                <a:latin typeface="+mn-ea"/>
              </a:rPr>
              <a:t>)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4925978"/>
              </p:ext>
            </p:extLst>
          </p:nvPr>
        </p:nvGraphicFramePr>
        <p:xfrm>
          <a:off x="312535" y="5624562"/>
          <a:ext cx="6196839" cy="376810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998209">
                  <a:extLst>
                    <a:ext uri="{9D8B030D-6E8A-4147-A177-3AD203B41FA5}">
                      <a16:colId xmlns:a16="http://schemas.microsoft.com/office/drawing/2014/main" val="3452325690"/>
                    </a:ext>
                  </a:extLst>
                </a:gridCol>
                <a:gridCol w="3183764">
                  <a:extLst>
                    <a:ext uri="{9D8B030D-6E8A-4147-A177-3AD203B41FA5}">
                      <a16:colId xmlns:a16="http://schemas.microsoft.com/office/drawing/2014/main" val="3849935863"/>
                    </a:ext>
                  </a:extLst>
                </a:gridCol>
                <a:gridCol w="1111224">
                  <a:extLst>
                    <a:ext uri="{9D8B030D-6E8A-4147-A177-3AD203B41FA5}">
                      <a16:colId xmlns:a16="http://schemas.microsoft.com/office/drawing/2014/main" val="3816184781"/>
                    </a:ext>
                  </a:extLst>
                </a:gridCol>
                <a:gridCol w="903642">
                  <a:extLst>
                    <a:ext uri="{9D8B030D-6E8A-4147-A177-3AD203B41FA5}">
                      <a16:colId xmlns:a16="http://schemas.microsoft.com/office/drawing/2014/main" val="3752103140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구분</a:t>
                      </a:r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훈련 </a:t>
                      </a:r>
                      <a:r>
                        <a:rPr lang="ko-KR" altLang="en-US" sz="1200" b="1" dirty="0" err="1" smtClean="0">
                          <a:latin typeface="+mn-ea"/>
                          <a:ea typeface="+mn-ea"/>
                        </a:rPr>
                        <a:t>과정명</a:t>
                      </a:r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담당 멘토</a:t>
                      </a:r>
                      <a:endParaRPr lang="ko-KR" altLang="en-US" sz="1300" b="1" dirty="0"/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소요시간</a:t>
                      </a:r>
                      <a:endParaRPr lang="ko-KR" altLang="en-US" sz="1300" b="1" dirty="0"/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val="3898100092"/>
                  </a:ext>
                </a:extLst>
              </a:tr>
              <a:tr h="288133"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200" b="1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val="3077292577"/>
                  </a:ext>
                </a:extLst>
              </a:tr>
              <a:tr h="288133"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dirty="0" smtClean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val="3027152320"/>
                  </a:ext>
                </a:extLst>
              </a:tr>
              <a:tr h="288133"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val="2712701900"/>
                  </a:ext>
                </a:extLst>
              </a:tr>
              <a:tr h="288133"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val="3506760937"/>
                  </a:ext>
                </a:extLst>
              </a:tr>
              <a:tr h="288133"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val="474591250"/>
                  </a:ext>
                </a:extLst>
              </a:tr>
              <a:tr h="288133"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val="2580062980"/>
                  </a:ext>
                </a:extLst>
              </a:tr>
              <a:tr h="288133"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val="2030726695"/>
                  </a:ext>
                </a:extLst>
              </a:tr>
              <a:tr h="365759"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marL="0" marR="0" indent="12700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0" kern="0" spc="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300" dirty="0"/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/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val="1687306638"/>
                  </a:ext>
                </a:extLst>
              </a:tr>
              <a:tr h="288133"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val="189766689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val="293997329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val="4064172747"/>
                  </a:ext>
                </a:extLst>
              </a:tr>
              <a:tr h="274320">
                <a:tc gridSpan="3">
                  <a:txBody>
                    <a:bodyPr/>
                    <a:lstStyle/>
                    <a:p>
                      <a:pPr algn="ctr"/>
                      <a:r>
                        <a:rPr lang="ko-KR" altLang="en-US" sz="1200" b="1" dirty="0" smtClean="0"/>
                        <a:t>총  계</a:t>
                      </a:r>
                      <a:endParaRPr lang="ko-KR" altLang="en-US" sz="1200" b="1" dirty="0"/>
                    </a:p>
                  </a:txBody>
                  <a:tcPr marL="91441" marR="91441" anchor="ctr"/>
                </a:tc>
                <a:tc h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latin typeface="+mn-ea"/>
                          <a:ea typeface="+mn-ea"/>
                        </a:rPr>
                        <a:t>80</a:t>
                      </a:r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시간</a:t>
                      </a:r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val="18756315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709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부제목 2"/>
          <p:cNvSpPr txBox="1">
            <a:spLocks/>
          </p:cNvSpPr>
          <p:nvPr/>
        </p:nvSpPr>
        <p:spPr>
          <a:xfrm>
            <a:off x="192218" y="471523"/>
            <a:ext cx="6064202" cy="295487"/>
          </a:xfrm>
          <a:prstGeom prst="rect">
            <a:avLst/>
          </a:prstGeom>
        </p:spPr>
        <p:txBody>
          <a:bodyPr vert="horz" lIns="91441" tIns="45720" rIns="91441" bIns="45720" rtlCol="0" anchor="ctr">
            <a:noAutofit/>
          </a:bodyPr>
          <a:lstStyle>
            <a:lvl1pPr marL="0" indent="0" algn="ctr" defTabSz="685800" rtl="0" eaLnBrk="1" latinLnBrk="1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ko-KR" sz="2000" b="1" dirty="0"/>
              <a:t>OJT </a:t>
            </a:r>
            <a:r>
              <a:rPr lang="ko-KR" altLang="en-US" sz="2000" b="1" dirty="0"/>
              <a:t>프로그램 운영 구성</a:t>
            </a:r>
            <a:r>
              <a:rPr lang="en-US" altLang="ko-KR" sz="2000" b="1" dirty="0"/>
              <a:t>(</a:t>
            </a:r>
            <a:r>
              <a:rPr lang="ko-KR" altLang="en-US" sz="2000" b="1" dirty="0"/>
              <a:t>안</a:t>
            </a:r>
            <a:r>
              <a:rPr lang="en-US" altLang="ko-KR" sz="2000" b="1" dirty="0"/>
              <a:t>)</a:t>
            </a:r>
            <a:endParaRPr lang="ko-KR" altLang="en-US" sz="2000" b="1" dirty="0"/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3549316" y="495586"/>
            <a:ext cx="2911640" cy="295487"/>
          </a:xfrm>
          <a:prstGeom prst="rect">
            <a:avLst/>
          </a:prstGeom>
        </p:spPr>
        <p:txBody>
          <a:bodyPr vert="horz" lIns="91441" tIns="45720" rIns="91441" bIns="45720" rtlCol="0" anchor="ctr">
            <a:noAutofit/>
          </a:bodyPr>
          <a:lstStyle>
            <a:lvl1pPr marL="0" indent="0" algn="ctr" defTabSz="685800" rtl="0" eaLnBrk="1" latinLnBrk="1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ko-KR" sz="1400" b="1" dirty="0">
                <a:solidFill>
                  <a:srgbClr val="0000FF"/>
                </a:solidFill>
              </a:rPr>
              <a:t>* </a:t>
            </a:r>
            <a:r>
              <a:rPr lang="ko-KR" altLang="en-US" sz="1400" b="1" dirty="0">
                <a:solidFill>
                  <a:srgbClr val="0000FF"/>
                </a:solidFill>
              </a:rPr>
              <a:t>별첨 </a:t>
            </a:r>
            <a:r>
              <a:rPr lang="en-US" altLang="ko-KR" sz="1400" b="1" dirty="0">
                <a:solidFill>
                  <a:srgbClr val="0000FF"/>
                </a:solidFill>
              </a:rPr>
              <a:t>‘OJT </a:t>
            </a:r>
            <a:r>
              <a:rPr lang="ko-KR" altLang="en-US" sz="1400" b="1" dirty="0">
                <a:solidFill>
                  <a:srgbClr val="0000FF"/>
                </a:solidFill>
              </a:rPr>
              <a:t>운영 가이드</a:t>
            </a:r>
            <a:r>
              <a:rPr lang="en-US" altLang="ko-KR" sz="1400" b="1" dirty="0">
                <a:solidFill>
                  <a:srgbClr val="0000FF"/>
                </a:solidFill>
              </a:rPr>
              <a:t>‘ </a:t>
            </a:r>
            <a:r>
              <a:rPr lang="ko-KR" altLang="en-US" sz="1400" b="1" dirty="0">
                <a:solidFill>
                  <a:srgbClr val="0000FF"/>
                </a:solidFill>
              </a:rPr>
              <a:t> </a:t>
            </a:r>
            <a:r>
              <a:rPr lang="en-US" altLang="ko-KR" sz="1400" b="1" dirty="0">
                <a:solidFill>
                  <a:srgbClr val="0000FF"/>
                </a:solidFill>
              </a:rPr>
              <a:t>16p </a:t>
            </a:r>
            <a:r>
              <a:rPr lang="ko-KR" altLang="en-US" sz="1400" b="1" dirty="0">
                <a:solidFill>
                  <a:srgbClr val="0000FF"/>
                </a:solidFill>
              </a:rPr>
              <a:t>참조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/>
          <a:srcRect l="3390" r="2683" b="6193"/>
          <a:stretch/>
        </p:blipFill>
        <p:spPr>
          <a:xfrm>
            <a:off x="96253" y="1039981"/>
            <a:ext cx="6695196" cy="4434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8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315</Words>
  <Application>Microsoft Office PowerPoint</Application>
  <PresentationFormat>A4 용지(210x297mm)</PresentationFormat>
  <Paragraphs>87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10" baseType="lpstr">
      <vt:lpstr>맑은 고딕</vt:lpstr>
      <vt:lpstr>바탕</vt:lpstr>
      <vt:lpstr>함초롬바탕</vt:lpstr>
      <vt:lpstr>Arial</vt:lpstr>
      <vt:lpstr>Calibri</vt:lpstr>
      <vt:lpstr>Calibri Light</vt:lpstr>
      <vt:lpstr>Office 테마</vt:lpstr>
      <vt:lpstr>PowerPoint 프레젠테이션</vt:lpstr>
      <vt:lpstr>벤처·스타트업 아카데미 채용연계를 위한 온보딩 OJT 운영 계획서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벤처·스타트업 아카데미 채용연계를 위한 온보딩 OJT 수행계획서</dc:title>
  <dc:creator>USER</dc:creator>
  <cp:lastModifiedBy>USER</cp:lastModifiedBy>
  <cp:revision>14</cp:revision>
  <dcterms:created xsi:type="dcterms:W3CDTF">2022-02-07T08:23:25Z</dcterms:created>
  <dcterms:modified xsi:type="dcterms:W3CDTF">2022-02-17T08:00:53Z</dcterms:modified>
</cp:coreProperties>
</file>