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3"/>
  </p:notesMasterIdLst>
  <p:sldIdLst>
    <p:sldId id="256" r:id="rId2"/>
  </p:sldIdLst>
  <p:sldSz cx="9144000" cy="6858000" type="screen4x3"/>
  <p:notesSz cx="6735763" cy="9866313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7" d="100"/>
          <a:sy n="87" d="100"/>
        </p:scale>
        <p:origin x="1358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14763" y="0"/>
            <a:ext cx="2919412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B2E92D-64C4-4B81-9A09-4B9D414B622C}" type="datetimeFigureOut">
              <a:rPr lang="ko-KR" altLang="en-US" smtClean="0"/>
              <a:t>2021-03-26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7763" y="1233488"/>
            <a:ext cx="4440237" cy="3328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73100" y="4748213"/>
            <a:ext cx="5389563" cy="38846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371013"/>
            <a:ext cx="291941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14763" y="9371013"/>
            <a:ext cx="2919412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36AAD1-7A95-406A-87F1-79C85FC04A3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67697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9BBB3-0190-4A74-BBC7-1227CC7ED20B}" type="datetimeFigureOut">
              <a:rPr lang="ko-KR" altLang="en-US" smtClean="0"/>
              <a:t>2021-03-26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688CE-0320-43B7-B8F9-BEF8DB99C3F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662917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9BBB3-0190-4A74-BBC7-1227CC7ED20B}" type="datetimeFigureOut">
              <a:rPr lang="ko-KR" altLang="en-US" smtClean="0"/>
              <a:t>2021-03-26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688CE-0320-43B7-B8F9-BEF8DB99C3F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508730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9BBB3-0190-4A74-BBC7-1227CC7ED20B}" type="datetimeFigureOut">
              <a:rPr lang="ko-KR" altLang="en-US" smtClean="0"/>
              <a:t>2021-03-26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688CE-0320-43B7-B8F9-BEF8DB99C3F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674456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9BBB3-0190-4A74-BBC7-1227CC7ED20B}" type="datetimeFigureOut">
              <a:rPr lang="ko-KR" altLang="en-US" smtClean="0"/>
              <a:t>2021-03-26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688CE-0320-43B7-B8F9-BEF8DB99C3F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670541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9BBB3-0190-4A74-BBC7-1227CC7ED20B}" type="datetimeFigureOut">
              <a:rPr lang="ko-KR" altLang="en-US" smtClean="0"/>
              <a:t>2021-03-26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688CE-0320-43B7-B8F9-BEF8DB99C3F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046597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9BBB3-0190-4A74-BBC7-1227CC7ED20B}" type="datetimeFigureOut">
              <a:rPr lang="ko-KR" altLang="en-US" smtClean="0"/>
              <a:t>2021-03-26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688CE-0320-43B7-B8F9-BEF8DB99C3F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974677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9BBB3-0190-4A74-BBC7-1227CC7ED20B}" type="datetimeFigureOut">
              <a:rPr lang="ko-KR" altLang="en-US" smtClean="0"/>
              <a:t>2021-03-26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688CE-0320-43B7-B8F9-BEF8DB99C3F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553982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9BBB3-0190-4A74-BBC7-1227CC7ED20B}" type="datetimeFigureOut">
              <a:rPr lang="ko-KR" altLang="en-US" smtClean="0"/>
              <a:t>2021-03-26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688CE-0320-43B7-B8F9-BEF8DB99C3F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743407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9BBB3-0190-4A74-BBC7-1227CC7ED20B}" type="datetimeFigureOut">
              <a:rPr lang="ko-KR" altLang="en-US" smtClean="0"/>
              <a:t>2021-03-26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688CE-0320-43B7-B8F9-BEF8DB99C3F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699134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9BBB3-0190-4A74-BBC7-1227CC7ED20B}" type="datetimeFigureOut">
              <a:rPr lang="ko-KR" altLang="en-US" smtClean="0"/>
              <a:t>2021-03-26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688CE-0320-43B7-B8F9-BEF8DB99C3F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488628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9BBB3-0190-4A74-BBC7-1227CC7ED20B}" type="datetimeFigureOut">
              <a:rPr lang="ko-KR" altLang="en-US" smtClean="0"/>
              <a:t>2021-03-26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688CE-0320-43B7-B8F9-BEF8DB99C3F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4888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09BBB3-0190-4A74-BBC7-1227CC7ED20B}" type="datetimeFigureOut">
              <a:rPr lang="ko-KR" altLang="en-US" smtClean="0"/>
              <a:t>2021-03-26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D688CE-0320-43B7-B8F9-BEF8DB99C3F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258040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표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1860869"/>
              </p:ext>
            </p:extLst>
          </p:nvPr>
        </p:nvGraphicFramePr>
        <p:xfrm>
          <a:off x="235745" y="157139"/>
          <a:ext cx="8715375" cy="11811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13568">
                  <a:extLst>
                    <a:ext uri="{9D8B030D-6E8A-4147-A177-3AD203B41FA5}">
                      <a16:colId xmlns:a16="http://schemas.microsoft.com/office/drawing/2014/main" val="1948292715"/>
                    </a:ext>
                  </a:extLst>
                </a:gridCol>
                <a:gridCol w="844318">
                  <a:extLst>
                    <a:ext uri="{9D8B030D-6E8A-4147-A177-3AD203B41FA5}">
                      <a16:colId xmlns:a16="http://schemas.microsoft.com/office/drawing/2014/main" val="4230070275"/>
                    </a:ext>
                  </a:extLst>
                </a:gridCol>
                <a:gridCol w="3191607">
                  <a:extLst>
                    <a:ext uri="{9D8B030D-6E8A-4147-A177-3AD203B41FA5}">
                      <a16:colId xmlns:a16="http://schemas.microsoft.com/office/drawing/2014/main" val="1120861269"/>
                    </a:ext>
                  </a:extLst>
                </a:gridCol>
                <a:gridCol w="828642">
                  <a:extLst>
                    <a:ext uri="{9D8B030D-6E8A-4147-A177-3AD203B41FA5}">
                      <a16:colId xmlns:a16="http://schemas.microsoft.com/office/drawing/2014/main" val="2847152797"/>
                    </a:ext>
                  </a:extLst>
                </a:gridCol>
                <a:gridCol w="3137240">
                  <a:extLst>
                    <a:ext uri="{9D8B030D-6E8A-4147-A177-3AD203B41FA5}">
                      <a16:colId xmlns:a16="http://schemas.microsoft.com/office/drawing/2014/main" val="4135939815"/>
                    </a:ext>
                  </a:extLst>
                </a:gridCol>
              </a:tblGrid>
              <a:tr h="228600">
                <a:tc rowSpan="5"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1200" b="1" dirty="0" smtClean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기업</a:t>
                      </a:r>
                      <a:endParaRPr lang="en-US" altLang="ko-KR" sz="1200" b="1" dirty="0" smtClean="0">
                        <a:solidFill>
                          <a:schemeClr val="bg1"/>
                        </a:solidFill>
                        <a:latin typeface="+mj-ea"/>
                        <a:ea typeface="+mj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1200" b="1" dirty="0" smtClean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개요</a:t>
                      </a:r>
                      <a:endParaRPr lang="ko-KR" altLang="en-US" sz="1200" b="1" dirty="0">
                        <a:solidFill>
                          <a:schemeClr val="bg1"/>
                        </a:solidFill>
                        <a:latin typeface="+mj-ea"/>
                        <a:ea typeface="+mj-ea"/>
                      </a:endParaRPr>
                    </a:p>
                  </a:txBody>
                  <a:tcPr marL="68580" marR="68580" marT="34290" marB="34290"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b="1" dirty="0" smtClean="0"/>
                        <a:t>회  사  명</a:t>
                      </a:r>
                      <a:endParaRPr lang="ko-KR" altLang="en-US" sz="1100" b="1" dirty="0"/>
                    </a:p>
                  </a:txBody>
                  <a:tcPr marL="68580" marR="68580" marT="34290" marB="3429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100" b="1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b="1" dirty="0" smtClean="0"/>
                        <a:t>홈페이지</a:t>
                      </a:r>
                      <a:endParaRPr lang="ko-KR" altLang="en-US" sz="1100" b="1" dirty="0"/>
                    </a:p>
                  </a:txBody>
                  <a:tcPr marL="68580" marR="68580" marT="34290" marB="3429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100" dirty="0" smtClean="0"/>
                        <a:t>http://www.</a:t>
                      </a:r>
                      <a:endParaRPr lang="ko-KR" altLang="en-US" sz="1100" dirty="0"/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229065968"/>
                  </a:ext>
                </a:extLst>
              </a:tr>
              <a:tr h="228600">
                <a:tc vMerge="1">
                  <a:txBody>
                    <a:bodyPr/>
                    <a:lstStyle/>
                    <a:p>
                      <a:pPr latinLnBrk="1"/>
                      <a:endParaRPr lang="ko-KR" altLang="en-US" sz="1600" dirty="0"/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b="1" dirty="0" smtClean="0"/>
                        <a:t>대  표  자</a:t>
                      </a:r>
                      <a:endParaRPr lang="ko-KR" altLang="en-US" sz="1100" b="1" dirty="0"/>
                    </a:p>
                  </a:txBody>
                  <a:tcPr marL="68580" marR="68580" marT="34290" marB="3429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1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b="1" dirty="0" err="1" smtClean="0"/>
                        <a:t>설립연도</a:t>
                      </a:r>
                      <a:endParaRPr lang="ko-KR" altLang="en-US" sz="1100" b="1" dirty="0"/>
                    </a:p>
                  </a:txBody>
                  <a:tcPr marL="68580" marR="68580" marT="34290" marB="3429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100" dirty="0"/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3417149250"/>
                  </a:ext>
                </a:extLst>
              </a:tr>
              <a:tr h="228600">
                <a:tc vMerge="1">
                  <a:txBody>
                    <a:bodyPr/>
                    <a:lstStyle/>
                    <a:p>
                      <a:pPr latinLnBrk="1"/>
                      <a:endParaRPr lang="ko-KR" altLang="en-US" sz="1600" dirty="0"/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b="1" dirty="0" smtClean="0"/>
                        <a:t>매  출  액</a:t>
                      </a:r>
                      <a:endParaRPr lang="ko-KR" altLang="en-US" sz="1100" b="1" dirty="0"/>
                    </a:p>
                  </a:txBody>
                  <a:tcPr marL="68580" marR="68580" marT="34290" marB="3429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100" dirty="0" smtClean="0"/>
                        <a:t>(’18</a:t>
                      </a:r>
                      <a:r>
                        <a:rPr lang="ko-KR" altLang="en-US" sz="1100" dirty="0" smtClean="0"/>
                        <a:t>년</a:t>
                      </a:r>
                      <a:r>
                        <a:rPr lang="en-US" altLang="ko-KR" sz="1100" dirty="0" smtClean="0"/>
                        <a:t>)</a:t>
                      </a:r>
                      <a:r>
                        <a:rPr lang="en-US" altLang="ko-KR" sz="1100" baseline="0" dirty="0" smtClean="0"/>
                        <a:t> 00</a:t>
                      </a:r>
                      <a:r>
                        <a:rPr lang="ko-KR" altLang="en-US" sz="1100" baseline="0" dirty="0" smtClean="0"/>
                        <a:t>억 → </a:t>
                      </a:r>
                      <a:r>
                        <a:rPr lang="en-US" altLang="ko-KR" sz="1100" baseline="0" dirty="0" smtClean="0"/>
                        <a:t>(‘19</a:t>
                      </a:r>
                      <a:r>
                        <a:rPr lang="ko-KR" altLang="en-US" sz="1100" baseline="0" dirty="0" smtClean="0"/>
                        <a:t>년</a:t>
                      </a:r>
                      <a:r>
                        <a:rPr lang="en-US" altLang="ko-KR" sz="1100" baseline="0" dirty="0" smtClean="0"/>
                        <a:t>) 000</a:t>
                      </a:r>
                      <a:r>
                        <a:rPr lang="ko-KR" altLang="en-US" sz="1100" baseline="0" dirty="0" smtClean="0"/>
                        <a:t>억 → </a:t>
                      </a:r>
                      <a:r>
                        <a:rPr lang="en-US" altLang="ko-KR" sz="1100" baseline="0" dirty="0" smtClean="0"/>
                        <a:t>(‘20</a:t>
                      </a:r>
                      <a:r>
                        <a:rPr lang="ko-KR" altLang="en-US" sz="1100" baseline="0" dirty="0" smtClean="0"/>
                        <a:t>년</a:t>
                      </a:r>
                      <a:r>
                        <a:rPr lang="en-US" altLang="ko-KR" sz="1100" baseline="0" dirty="0" smtClean="0"/>
                        <a:t>) 000</a:t>
                      </a:r>
                      <a:r>
                        <a:rPr lang="ko-KR" altLang="en-US" sz="1100" baseline="0" dirty="0" smtClean="0"/>
                        <a:t>억</a:t>
                      </a:r>
                      <a:endParaRPr lang="ko-KR" altLang="en-US" sz="11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100" b="1" dirty="0" smtClean="0"/>
                        <a:t>경상이익</a:t>
                      </a:r>
                    </a:p>
                  </a:txBody>
                  <a:tcPr marL="68580" marR="68580" marT="34290" marB="3429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 dirty="0" smtClean="0"/>
                        <a:t>(’18</a:t>
                      </a:r>
                      <a:r>
                        <a:rPr lang="ko-KR" altLang="en-US" sz="1100" dirty="0" smtClean="0"/>
                        <a:t>년</a:t>
                      </a:r>
                      <a:r>
                        <a:rPr lang="en-US" altLang="ko-KR" sz="1100" dirty="0" smtClean="0"/>
                        <a:t>)</a:t>
                      </a:r>
                      <a:r>
                        <a:rPr lang="en-US" altLang="ko-KR" sz="1100" baseline="0" dirty="0" smtClean="0"/>
                        <a:t> 00</a:t>
                      </a:r>
                      <a:r>
                        <a:rPr lang="ko-KR" altLang="en-US" sz="1100" baseline="0" dirty="0" smtClean="0"/>
                        <a:t>억 → </a:t>
                      </a:r>
                      <a:r>
                        <a:rPr lang="en-US" altLang="ko-KR" sz="1100" baseline="0" dirty="0" smtClean="0"/>
                        <a:t>(‘19</a:t>
                      </a:r>
                      <a:r>
                        <a:rPr lang="ko-KR" altLang="en-US" sz="1100" baseline="0" dirty="0" smtClean="0"/>
                        <a:t>년</a:t>
                      </a:r>
                      <a:r>
                        <a:rPr lang="en-US" altLang="ko-KR" sz="1100" baseline="0" dirty="0" smtClean="0"/>
                        <a:t>) 00</a:t>
                      </a:r>
                      <a:r>
                        <a:rPr lang="ko-KR" altLang="en-US" sz="1100" baseline="0" dirty="0" smtClean="0"/>
                        <a:t>억 → </a:t>
                      </a:r>
                      <a:r>
                        <a:rPr lang="en-US" altLang="ko-KR" sz="1100" baseline="0" dirty="0" smtClean="0"/>
                        <a:t>(‘20</a:t>
                      </a:r>
                      <a:r>
                        <a:rPr lang="ko-KR" altLang="en-US" sz="1100" baseline="0" dirty="0" smtClean="0"/>
                        <a:t>년</a:t>
                      </a:r>
                      <a:r>
                        <a:rPr lang="en-US" altLang="ko-KR" sz="1100" baseline="0" dirty="0" smtClean="0"/>
                        <a:t>) 00</a:t>
                      </a:r>
                      <a:r>
                        <a:rPr lang="ko-KR" altLang="en-US" sz="1100" baseline="0" dirty="0" smtClean="0"/>
                        <a:t>억</a:t>
                      </a:r>
                      <a:endParaRPr lang="ko-KR" altLang="en-US" sz="1100" dirty="0" smtClean="0"/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3612458894"/>
                  </a:ext>
                </a:extLst>
              </a:tr>
              <a:tr h="118110">
                <a:tc vMerge="1">
                  <a:txBody>
                    <a:bodyPr/>
                    <a:lstStyle/>
                    <a:p>
                      <a:pPr latinLnBrk="1"/>
                      <a:endParaRPr lang="ko-KR" altLang="en-US" sz="1600" dirty="0"/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100" b="1" dirty="0" smtClean="0"/>
                        <a:t>고용인원</a:t>
                      </a:r>
                    </a:p>
                  </a:txBody>
                  <a:tcPr marL="68580" marR="68580" marT="34290" marB="3429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 dirty="0" smtClean="0"/>
                        <a:t>(’18</a:t>
                      </a:r>
                      <a:r>
                        <a:rPr lang="ko-KR" altLang="en-US" sz="1100" dirty="0" smtClean="0"/>
                        <a:t>년</a:t>
                      </a:r>
                      <a:r>
                        <a:rPr lang="en-US" altLang="ko-KR" sz="1100" dirty="0" smtClean="0"/>
                        <a:t>)</a:t>
                      </a:r>
                      <a:r>
                        <a:rPr lang="en-US" altLang="ko-KR" sz="1100" baseline="0" dirty="0" smtClean="0"/>
                        <a:t> 00</a:t>
                      </a:r>
                      <a:r>
                        <a:rPr lang="ko-KR" altLang="en-US" sz="1100" baseline="0" dirty="0" smtClean="0"/>
                        <a:t>명 → </a:t>
                      </a:r>
                      <a:r>
                        <a:rPr lang="en-US" altLang="ko-KR" sz="1100" baseline="0" dirty="0" smtClean="0"/>
                        <a:t>(’19</a:t>
                      </a:r>
                      <a:r>
                        <a:rPr lang="ko-KR" altLang="en-US" sz="1100" baseline="0" dirty="0" smtClean="0"/>
                        <a:t>년</a:t>
                      </a:r>
                      <a:r>
                        <a:rPr lang="en-US" altLang="ko-KR" sz="1100" baseline="0" dirty="0" smtClean="0"/>
                        <a:t>) 00</a:t>
                      </a:r>
                      <a:r>
                        <a:rPr lang="ko-KR" altLang="en-US" sz="1100" baseline="0" dirty="0" smtClean="0"/>
                        <a:t>명 → </a:t>
                      </a:r>
                      <a:r>
                        <a:rPr lang="en-US" altLang="ko-KR" sz="1100" baseline="0" dirty="0" smtClean="0"/>
                        <a:t>(’20</a:t>
                      </a:r>
                      <a:r>
                        <a:rPr lang="ko-KR" altLang="en-US" sz="1100" baseline="0" dirty="0" smtClean="0"/>
                        <a:t>년</a:t>
                      </a:r>
                      <a:r>
                        <a:rPr lang="en-US" altLang="ko-KR" sz="1100" baseline="0" dirty="0" smtClean="0"/>
                        <a:t>) 000</a:t>
                      </a:r>
                      <a:r>
                        <a:rPr lang="ko-KR" altLang="en-US" sz="1100" baseline="0" dirty="0" smtClean="0"/>
                        <a:t>명</a:t>
                      </a:r>
                      <a:endParaRPr lang="ko-KR" altLang="en-US" sz="1100" dirty="0" smtClean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b="1" dirty="0" smtClean="0"/>
                        <a:t>영업이익</a:t>
                      </a:r>
                      <a:endParaRPr lang="ko-KR" altLang="en-US" sz="1100" b="1" dirty="0"/>
                    </a:p>
                  </a:txBody>
                  <a:tcPr marL="68580" marR="68580" marT="34290" marB="3429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 dirty="0" smtClean="0"/>
                        <a:t>(’18</a:t>
                      </a:r>
                      <a:r>
                        <a:rPr lang="ko-KR" altLang="en-US" sz="1100" dirty="0" smtClean="0"/>
                        <a:t>년</a:t>
                      </a:r>
                      <a:r>
                        <a:rPr lang="en-US" altLang="ko-KR" sz="1100" dirty="0" smtClean="0"/>
                        <a:t>)</a:t>
                      </a:r>
                      <a:r>
                        <a:rPr lang="en-US" altLang="ko-KR" sz="1100" baseline="0" dirty="0" smtClean="0"/>
                        <a:t> 00</a:t>
                      </a:r>
                      <a:r>
                        <a:rPr lang="ko-KR" altLang="en-US" sz="1100" baseline="0" dirty="0" smtClean="0"/>
                        <a:t>억 → </a:t>
                      </a:r>
                      <a:r>
                        <a:rPr lang="en-US" altLang="ko-KR" sz="1100" baseline="0" dirty="0" smtClean="0"/>
                        <a:t>(‘19</a:t>
                      </a:r>
                      <a:r>
                        <a:rPr lang="ko-KR" altLang="en-US" sz="1100" baseline="0" dirty="0" smtClean="0"/>
                        <a:t>년</a:t>
                      </a:r>
                      <a:r>
                        <a:rPr lang="en-US" altLang="ko-KR" sz="1100" baseline="0" dirty="0" smtClean="0"/>
                        <a:t>) 00</a:t>
                      </a:r>
                      <a:r>
                        <a:rPr lang="ko-KR" altLang="en-US" sz="1100" baseline="0" dirty="0" smtClean="0"/>
                        <a:t>억 → </a:t>
                      </a:r>
                      <a:r>
                        <a:rPr lang="en-US" altLang="ko-KR" sz="1100" baseline="0" dirty="0" smtClean="0"/>
                        <a:t>(‘20</a:t>
                      </a:r>
                      <a:r>
                        <a:rPr lang="ko-KR" altLang="en-US" sz="1100" baseline="0" dirty="0" smtClean="0"/>
                        <a:t>년</a:t>
                      </a:r>
                      <a:r>
                        <a:rPr lang="en-US" altLang="ko-KR" sz="1100" baseline="0" dirty="0" smtClean="0"/>
                        <a:t>) 00</a:t>
                      </a:r>
                      <a:r>
                        <a:rPr lang="ko-KR" altLang="en-US" sz="1100" baseline="0" dirty="0" smtClean="0"/>
                        <a:t>억</a:t>
                      </a:r>
                      <a:endParaRPr lang="ko-KR" altLang="en-US" sz="1100" dirty="0" smtClean="0"/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2354622942"/>
                  </a:ext>
                </a:extLst>
              </a:tr>
              <a:tr h="11811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100" b="1" dirty="0" err="1" smtClean="0"/>
                        <a:t>주생산품</a:t>
                      </a:r>
                      <a:endParaRPr lang="ko-KR" altLang="en-US" sz="1100" b="1" dirty="0" smtClean="0"/>
                    </a:p>
                  </a:txBody>
                  <a:tcPr marL="68580" marR="68580" marT="34290" marB="3429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 dirty="0" smtClean="0"/>
                        <a:t>(</a:t>
                      </a:r>
                      <a:r>
                        <a:rPr lang="ko-KR" altLang="en-US" sz="1100" dirty="0" smtClean="0"/>
                        <a:t>주요사업 및 생산품 작성</a:t>
                      </a:r>
                      <a:r>
                        <a:rPr lang="ko-KR" altLang="en-US" sz="1100" baseline="0" dirty="0" smtClean="0"/>
                        <a:t> </a:t>
                      </a:r>
                      <a:r>
                        <a:rPr lang="ko-KR" altLang="en-US" sz="1100" dirty="0" smtClean="0"/>
                        <a:t>바랍니다</a:t>
                      </a:r>
                      <a:r>
                        <a:rPr lang="en-US" altLang="ko-KR" sz="1100" dirty="0" smtClean="0"/>
                        <a:t>.)</a:t>
                      </a:r>
                      <a:endParaRPr lang="ko-KR" altLang="en-US" sz="1100" dirty="0" smtClean="0"/>
                    </a:p>
                  </a:txBody>
                  <a:tcPr marL="68580" marR="68580" marT="34290" marB="34290" anchor="ctr"/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100" b="1" dirty="0"/>
                    </a:p>
                  </a:txBody>
                  <a:tcPr marL="68580" marR="68580" marT="34290" marB="3429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100" dirty="0" smtClean="0"/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3497433974"/>
                  </a:ext>
                </a:extLst>
              </a:tr>
            </a:tbl>
          </a:graphicData>
        </a:graphic>
      </p:graphicFrame>
      <p:graphicFrame>
        <p:nvGraphicFramePr>
          <p:cNvPr id="7" name="표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7035353"/>
              </p:ext>
            </p:extLst>
          </p:nvPr>
        </p:nvGraphicFramePr>
        <p:xfrm>
          <a:off x="235744" y="1468315"/>
          <a:ext cx="8715374" cy="382465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13568">
                  <a:extLst>
                    <a:ext uri="{9D8B030D-6E8A-4147-A177-3AD203B41FA5}">
                      <a16:colId xmlns:a16="http://schemas.microsoft.com/office/drawing/2014/main" val="1948292715"/>
                    </a:ext>
                  </a:extLst>
                </a:gridCol>
                <a:gridCol w="3201207">
                  <a:extLst>
                    <a:ext uri="{9D8B030D-6E8A-4147-A177-3AD203B41FA5}">
                      <a16:colId xmlns:a16="http://schemas.microsoft.com/office/drawing/2014/main" val="4230070275"/>
                    </a:ext>
                  </a:extLst>
                </a:gridCol>
                <a:gridCol w="4800599">
                  <a:extLst>
                    <a:ext uri="{9D8B030D-6E8A-4147-A177-3AD203B41FA5}">
                      <a16:colId xmlns:a16="http://schemas.microsoft.com/office/drawing/2014/main" val="2847152797"/>
                    </a:ext>
                  </a:extLst>
                </a:gridCol>
              </a:tblGrid>
              <a:tr h="364467">
                <a:tc rowSpan="2"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1200" b="1" dirty="0" smtClean="0">
                          <a:solidFill>
                            <a:schemeClr val="bg1"/>
                          </a:solidFill>
                        </a:rPr>
                        <a:t>제품 </a:t>
                      </a:r>
                      <a:endParaRPr lang="en-US" altLang="ko-KR" sz="1200" b="1" dirty="0" smtClean="0">
                        <a:solidFill>
                          <a:schemeClr val="bg1"/>
                        </a:solidFill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1200" b="1" dirty="0" smtClean="0">
                          <a:solidFill>
                            <a:schemeClr val="bg1"/>
                          </a:solidFill>
                        </a:rPr>
                        <a:t>및</a:t>
                      </a:r>
                      <a:endParaRPr lang="en-US" altLang="ko-KR" sz="1200" b="1" dirty="0" smtClean="0">
                        <a:solidFill>
                          <a:schemeClr val="bg1"/>
                        </a:solidFill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1200" b="1" dirty="0" smtClean="0">
                          <a:solidFill>
                            <a:schemeClr val="bg1"/>
                          </a:solidFill>
                        </a:rPr>
                        <a:t>서비스</a:t>
                      </a:r>
                      <a:endParaRPr lang="ko-KR" altLang="en-US" sz="1200" b="1" dirty="0">
                        <a:solidFill>
                          <a:schemeClr val="bg1"/>
                        </a:solidFill>
                      </a:endParaRPr>
                    </a:p>
                  </a:txBody>
                  <a:tcPr marL="68580" marR="68580" marT="34290" marB="34290"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b="1" dirty="0" smtClean="0"/>
                        <a:t>사진</a:t>
                      </a:r>
                      <a:endParaRPr lang="ko-KR" altLang="en-US" sz="1100" b="1" dirty="0"/>
                    </a:p>
                  </a:txBody>
                  <a:tcPr marL="68580" marR="68580" marT="34290" marB="3429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b="1" dirty="0" smtClean="0"/>
                        <a:t>특장점</a:t>
                      </a:r>
                      <a:endParaRPr lang="ko-KR" altLang="en-US" sz="1100" b="1" dirty="0"/>
                    </a:p>
                  </a:txBody>
                  <a:tcPr marL="68580" marR="68580" marT="34290" marB="3429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9065968"/>
                  </a:ext>
                </a:extLst>
              </a:tr>
              <a:tr h="3460187">
                <a:tc vMerge="1">
                  <a:txBody>
                    <a:bodyPr/>
                    <a:lstStyle/>
                    <a:p>
                      <a:pPr latinLnBrk="1"/>
                      <a:endParaRPr lang="ko-KR" altLang="en-US" sz="1600" dirty="0"/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1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※ </a:t>
                      </a:r>
                      <a:r>
                        <a:rPr lang="ko-KR" altLang="en-US" sz="900" b="1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제품 및 서비스를 대표할 수 있는</a:t>
                      </a:r>
                      <a:r>
                        <a:rPr lang="ko-KR" altLang="en-US" sz="900" b="1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이미지를</a:t>
                      </a:r>
                      <a:r>
                        <a:rPr lang="en-US" altLang="ko-KR" sz="900" b="1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900" b="1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넣어주세요</a:t>
                      </a:r>
                      <a:endParaRPr lang="ko-KR" altLang="en-US" sz="900" dirty="0" smtClean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68580" marR="68580" marT="34290" marB="3429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l" latinLnBrk="1">
                        <a:lnSpc>
                          <a:spcPct val="150000"/>
                        </a:lnSpc>
                        <a:buFontTx/>
                        <a:buNone/>
                      </a:pPr>
                      <a:r>
                        <a:rPr lang="en-US" altLang="ko-KR" sz="900" b="1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※ </a:t>
                      </a:r>
                      <a:r>
                        <a:rPr lang="ko-KR" altLang="en-US" sz="9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제품 및 서비스의 특장점</a:t>
                      </a:r>
                      <a:r>
                        <a:rPr lang="en-US" altLang="ko-KR" sz="9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9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비교우위를 작성하여 주시기 바라며</a:t>
                      </a:r>
                      <a:r>
                        <a:rPr lang="en-US" altLang="ko-KR" sz="9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,</a:t>
                      </a:r>
                    </a:p>
                    <a:p>
                      <a:pPr marL="0" indent="0" algn="l" latinLnBrk="1">
                        <a:lnSpc>
                          <a:spcPct val="150000"/>
                        </a:lnSpc>
                        <a:buFontTx/>
                        <a:buNone/>
                      </a:pPr>
                      <a:r>
                        <a:rPr lang="ko-KR" altLang="en-US" sz="9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  전문용어는 비전문가 입장에서 이해하기 쉽게 풀어서 작성 바랍니다</a:t>
                      </a:r>
                      <a:r>
                        <a:rPr lang="en-US" altLang="ko-KR" sz="9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.</a:t>
                      </a:r>
                    </a:p>
                    <a:p>
                      <a:pPr marL="0" indent="0" algn="l" latinLnBrk="1">
                        <a:lnSpc>
                          <a:spcPct val="150000"/>
                        </a:lnSpc>
                        <a:buFontTx/>
                        <a:buNone/>
                      </a:pPr>
                      <a:endParaRPr lang="en-US" altLang="ko-KR" sz="900" dirty="0" smtClean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  <a:p>
                      <a:pPr marL="0" indent="0" algn="l" latinLnBrk="1">
                        <a:lnSpc>
                          <a:spcPct val="150000"/>
                        </a:lnSpc>
                        <a:buFontTx/>
                        <a:buNone/>
                      </a:pPr>
                      <a:r>
                        <a:rPr lang="en-US" altLang="ko-KR" sz="900" b="1" dirty="0" smtClean="0">
                          <a:solidFill>
                            <a:srgbClr val="FF0000"/>
                          </a:solidFill>
                          <a:latin typeface="+mn-ea"/>
                          <a:ea typeface="+mn-ea"/>
                        </a:rPr>
                        <a:t>※ </a:t>
                      </a:r>
                      <a:r>
                        <a:rPr lang="ko-KR" altLang="en-US" sz="900" b="1" dirty="0" smtClean="0">
                          <a:solidFill>
                            <a:srgbClr val="FF0000"/>
                          </a:solidFill>
                          <a:latin typeface="+mn-ea"/>
                          <a:ea typeface="+mn-ea"/>
                        </a:rPr>
                        <a:t>칸을 절대 벗어나지 않도록 작성해 주시기 바랍니다</a:t>
                      </a:r>
                      <a:r>
                        <a:rPr lang="en-US" altLang="ko-KR" sz="900" b="1" dirty="0" smtClean="0">
                          <a:solidFill>
                            <a:srgbClr val="FF0000"/>
                          </a:solidFill>
                          <a:latin typeface="+mn-ea"/>
                          <a:ea typeface="+mn-ea"/>
                        </a:rPr>
                        <a:t>.</a:t>
                      </a:r>
                    </a:p>
                  </a:txBody>
                  <a:tcPr marL="68580" marR="68580" marT="34290" marB="3429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17149250"/>
                  </a:ext>
                </a:extLst>
              </a:tr>
            </a:tbl>
          </a:graphicData>
        </a:graphic>
      </p:graphicFrame>
      <p:graphicFrame>
        <p:nvGraphicFramePr>
          <p:cNvPr id="9" name="표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5546451"/>
              </p:ext>
            </p:extLst>
          </p:nvPr>
        </p:nvGraphicFramePr>
        <p:xfrm>
          <a:off x="235744" y="5442906"/>
          <a:ext cx="8717281" cy="12344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13568">
                  <a:extLst>
                    <a:ext uri="{9D8B030D-6E8A-4147-A177-3AD203B41FA5}">
                      <a16:colId xmlns:a16="http://schemas.microsoft.com/office/drawing/2014/main" val="1948292715"/>
                    </a:ext>
                  </a:extLst>
                </a:gridCol>
                <a:gridCol w="1315257">
                  <a:extLst>
                    <a:ext uri="{9D8B030D-6E8A-4147-A177-3AD203B41FA5}">
                      <a16:colId xmlns:a16="http://schemas.microsoft.com/office/drawing/2014/main" val="4230070275"/>
                    </a:ext>
                  </a:extLst>
                </a:gridCol>
                <a:gridCol w="1294924">
                  <a:extLst>
                    <a:ext uri="{9D8B030D-6E8A-4147-A177-3AD203B41FA5}">
                      <a16:colId xmlns:a16="http://schemas.microsoft.com/office/drawing/2014/main" val="1120861269"/>
                    </a:ext>
                  </a:extLst>
                </a:gridCol>
                <a:gridCol w="1421606">
                  <a:extLst>
                    <a:ext uri="{9D8B030D-6E8A-4147-A177-3AD203B41FA5}">
                      <a16:colId xmlns:a16="http://schemas.microsoft.com/office/drawing/2014/main" val="3525213291"/>
                    </a:ext>
                  </a:extLst>
                </a:gridCol>
                <a:gridCol w="1435894">
                  <a:extLst>
                    <a:ext uri="{9D8B030D-6E8A-4147-A177-3AD203B41FA5}">
                      <a16:colId xmlns:a16="http://schemas.microsoft.com/office/drawing/2014/main" val="2847152797"/>
                    </a:ext>
                  </a:extLst>
                </a:gridCol>
                <a:gridCol w="1264444">
                  <a:extLst>
                    <a:ext uri="{9D8B030D-6E8A-4147-A177-3AD203B41FA5}">
                      <a16:colId xmlns:a16="http://schemas.microsoft.com/office/drawing/2014/main" val="4135939815"/>
                    </a:ext>
                  </a:extLst>
                </a:gridCol>
                <a:gridCol w="1271588">
                  <a:extLst>
                    <a:ext uri="{9D8B030D-6E8A-4147-A177-3AD203B41FA5}">
                      <a16:colId xmlns:a16="http://schemas.microsoft.com/office/drawing/2014/main" val="142958660"/>
                    </a:ext>
                  </a:extLst>
                </a:gridCol>
              </a:tblGrid>
              <a:tr h="205740">
                <a:tc rowSpan="6"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1200" b="1" dirty="0" smtClean="0">
                          <a:solidFill>
                            <a:schemeClr val="bg1"/>
                          </a:solidFill>
                        </a:rPr>
                        <a:t>정량</a:t>
                      </a:r>
                      <a:endParaRPr lang="en-US" altLang="ko-KR" sz="1200" b="1" dirty="0" smtClean="0">
                        <a:solidFill>
                          <a:schemeClr val="bg1"/>
                        </a:solidFill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1200" b="1" dirty="0" smtClean="0">
                          <a:solidFill>
                            <a:schemeClr val="bg1"/>
                          </a:solidFill>
                        </a:rPr>
                        <a:t>평가</a:t>
                      </a:r>
                      <a:endParaRPr lang="ko-KR" altLang="en-US" sz="1200" b="1" dirty="0">
                        <a:solidFill>
                          <a:schemeClr val="bg1"/>
                        </a:solidFill>
                      </a:endParaRPr>
                    </a:p>
                  </a:txBody>
                  <a:tcPr marL="68580" marR="68580" marT="34290" marB="34290" anchor="ctr">
                    <a:solidFill>
                      <a:srgbClr val="C0000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1" dirty="0" err="1" smtClean="0"/>
                        <a:t>경상이익률</a:t>
                      </a:r>
                      <a:endParaRPr lang="ko-KR" altLang="en-US" sz="900" b="1" dirty="0"/>
                    </a:p>
                  </a:txBody>
                  <a:tcPr marL="68580" marR="68580" marT="34290" marB="3429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sz="1400" dirty="0"/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1" dirty="0" smtClean="0"/>
                        <a:t>경상이익 증가율</a:t>
                      </a:r>
                      <a:endParaRPr lang="ko-KR" altLang="en-US" sz="900" b="1" dirty="0"/>
                    </a:p>
                  </a:txBody>
                  <a:tcPr marL="68580" marR="68580" marT="34290" marB="3429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sz="1400" dirty="0"/>
                    </a:p>
                  </a:txBody>
                  <a:tcPr anchor="ctr"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1" dirty="0" smtClean="0"/>
                        <a:t>영업이익 증가율</a:t>
                      </a:r>
                      <a:endParaRPr lang="ko-KR" altLang="en-US" sz="900" b="1" dirty="0"/>
                    </a:p>
                  </a:txBody>
                  <a:tcPr marL="68580" marR="68580" marT="34290" marB="3429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9065968"/>
                  </a:ext>
                </a:extLst>
              </a:tr>
              <a:tr h="205740">
                <a:tc vMerge="1">
                  <a:txBody>
                    <a:bodyPr/>
                    <a:lstStyle/>
                    <a:p>
                      <a:pPr latinLnBrk="1"/>
                      <a:endParaRPr lang="ko-KR" altLang="en-US" sz="1600" dirty="0"/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1" dirty="0" smtClean="0"/>
                        <a:t>이익률</a:t>
                      </a:r>
                      <a:endParaRPr lang="ko-KR" altLang="en-US" sz="900" b="1" dirty="0"/>
                    </a:p>
                  </a:txBody>
                  <a:tcPr marL="68580" marR="68580" marT="34290" marB="3429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1" dirty="0" smtClean="0"/>
                        <a:t>평가</a:t>
                      </a:r>
                      <a:endParaRPr lang="ko-KR" altLang="en-US" sz="900" b="1" dirty="0"/>
                    </a:p>
                  </a:txBody>
                  <a:tcPr marL="68580" marR="68580" marT="34290" marB="3429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900" b="1" dirty="0" smtClean="0"/>
                        <a:t>이익률</a:t>
                      </a:r>
                      <a:endParaRPr lang="ko-KR" altLang="en-US" sz="900" b="1" dirty="0"/>
                    </a:p>
                  </a:txBody>
                  <a:tcPr marL="68580" marR="68580" marT="34290" marB="3429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1" dirty="0" smtClean="0"/>
                        <a:t>평가</a:t>
                      </a:r>
                      <a:endParaRPr lang="ko-KR" altLang="en-US" sz="900" b="1" dirty="0"/>
                    </a:p>
                  </a:txBody>
                  <a:tcPr marL="68580" marR="68580" marT="34290" marB="3429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1" dirty="0" smtClean="0"/>
                        <a:t>증가율</a:t>
                      </a:r>
                      <a:endParaRPr lang="ko-KR" altLang="en-US" sz="900" b="1" dirty="0"/>
                    </a:p>
                  </a:txBody>
                  <a:tcPr marL="68580" marR="68580" marT="34290" marB="3429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1" dirty="0" smtClean="0"/>
                        <a:t>평가</a:t>
                      </a:r>
                      <a:endParaRPr lang="ko-KR" altLang="en-US" sz="900" b="1" dirty="0"/>
                    </a:p>
                  </a:txBody>
                  <a:tcPr marL="68580" marR="68580" marT="34290" marB="3429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17149250"/>
                  </a:ext>
                </a:extLst>
              </a:tr>
              <a:tr h="205740">
                <a:tc vMerge="1">
                  <a:txBody>
                    <a:bodyPr/>
                    <a:lstStyle/>
                    <a:p>
                      <a:pPr latinLnBrk="1"/>
                      <a:endParaRPr lang="ko-KR" altLang="en-US" sz="1600" dirty="0"/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900" b="1" dirty="0"/>
                    </a:p>
                  </a:txBody>
                  <a:tcPr marL="68580" marR="68580" marT="34290" marB="3429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9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9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900" b="1" dirty="0" smtClean="0"/>
                    </a:p>
                  </a:txBody>
                  <a:tcPr marL="68580" marR="68580" marT="34290" marB="3429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900" dirty="0" smtClean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/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3612458894"/>
                  </a:ext>
                </a:extLst>
              </a:tr>
              <a:tr h="20574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1" dirty="0" smtClean="0"/>
                        <a:t>매출규모</a:t>
                      </a:r>
                      <a:endParaRPr lang="ko-KR" altLang="en-US" sz="900" b="1" dirty="0"/>
                    </a:p>
                  </a:txBody>
                  <a:tcPr marL="68580" marR="68580" marT="34290" marB="3429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sz="1400" dirty="0"/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1" dirty="0" smtClean="0"/>
                        <a:t>매출액 증가율</a:t>
                      </a:r>
                      <a:endParaRPr lang="ko-KR" altLang="en-US" sz="900" b="1" dirty="0"/>
                    </a:p>
                  </a:txBody>
                  <a:tcPr marL="68580" marR="68580" marT="34290" marB="3429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600" b="1" dirty="0" smtClean="0"/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1" dirty="0" smtClean="0"/>
                        <a:t>지식재산권</a:t>
                      </a:r>
                    </a:p>
                  </a:txBody>
                  <a:tcPr marL="68580" marR="68580" marT="34290" marB="3429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85556134"/>
                  </a:ext>
                </a:extLst>
              </a:tr>
              <a:tr h="205740">
                <a:tc vMerge="1">
                  <a:txBody>
                    <a:bodyPr/>
                    <a:lstStyle/>
                    <a:p>
                      <a:pPr latinLnBrk="1"/>
                      <a:endParaRPr lang="ko-KR" altLang="en-US" sz="1600" dirty="0"/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1" dirty="0" smtClean="0"/>
                        <a:t>고용인원</a:t>
                      </a:r>
                    </a:p>
                  </a:txBody>
                  <a:tcPr marL="68580" marR="68580" marT="34290" marB="3429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1" dirty="0" smtClean="0"/>
                        <a:t>평가</a:t>
                      </a:r>
                    </a:p>
                  </a:txBody>
                  <a:tcPr marL="68580" marR="68580" marT="34290" marB="3429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1" dirty="0" smtClean="0"/>
                        <a:t>증가율</a:t>
                      </a:r>
                    </a:p>
                  </a:txBody>
                  <a:tcPr marL="68580" marR="68580" marT="34290" marB="3429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1" dirty="0" smtClean="0"/>
                        <a:t>평가</a:t>
                      </a:r>
                    </a:p>
                  </a:txBody>
                  <a:tcPr marL="68580" marR="68580" marT="34290" marB="3429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1" dirty="0" smtClean="0"/>
                        <a:t>지재권</a:t>
                      </a:r>
                    </a:p>
                  </a:txBody>
                  <a:tcPr marL="68580" marR="68580" marT="34290" marB="3429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1" dirty="0" smtClean="0"/>
                        <a:t>평가</a:t>
                      </a:r>
                    </a:p>
                  </a:txBody>
                  <a:tcPr marL="68580" marR="68580" marT="34290" marB="3429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54622942"/>
                  </a:ext>
                </a:extLst>
              </a:tr>
              <a:tr h="20574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900" b="1" dirty="0" smtClean="0"/>
                    </a:p>
                  </a:txBody>
                  <a:tcPr marL="68580" marR="68580" marT="34290" marB="3429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900" dirty="0" smtClean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900" dirty="0" smtClean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900" b="1" dirty="0"/>
                    </a:p>
                  </a:txBody>
                  <a:tcPr marL="68580" marR="68580" marT="34290" marB="3429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900" dirty="0" smtClean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dirty="0"/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4276448860"/>
                  </a:ext>
                </a:extLst>
              </a:tr>
            </a:tbl>
          </a:graphicData>
        </a:graphic>
      </p:graphicFrame>
      <p:sp>
        <p:nvSpPr>
          <p:cNvPr id="10" name="직사각형 9"/>
          <p:cNvSpPr/>
          <p:nvPr/>
        </p:nvSpPr>
        <p:spPr>
          <a:xfrm>
            <a:off x="235745" y="5442906"/>
            <a:ext cx="8715374" cy="1234440"/>
          </a:xfrm>
          <a:prstGeom prst="rect">
            <a:avLst/>
          </a:prstGeom>
          <a:solidFill>
            <a:schemeClr val="bg1">
              <a:lumMod val="75000"/>
              <a:alpha val="8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5"/>
            <a:r>
              <a:rPr lang="en-US" altLang="ko-KR" sz="1200" b="1" dirty="0">
                <a:solidFill>
                  <a:srgbClr val="002060"/>
                </a:solidFill>
              </a:rPr>
              <a:t>※ </a:t>
            </a:r>
            <a:r>
              <a:rPr lang="ko-KR" altLang="en-US" sz="1200" b="1" dirty="0">
                <a:solidFill>
                  <a:srgbClr val="002060"/>
                </a:solidFill>
              </a:rPr>
              <a:t>본 </a:t>
            </a:r>
            <a:r>
              <a:rPr lang="en-US" altLang="ko-KR" sz="1200" b="1" dirty="0">
                <a:solidFill>
                  <a:srgbClr val="002060"/>
                </a:solidFill>
              </a:rPr>
              <a:t>[</a:t>
            </a:r>
            <a:r>
              <a:rPr lang="ko-KR" altLang="en-US" sz="1200" b="1" dirty="0" err="1">
                <a:solidFill>
                  <a:srgbClr val="002060"/>
                </a:solidFill>
              </a:rPr>
              <a:t>정량평가</a:t>
            </a:r>
            <a:r>
              <a:rPr lang="en-US" altLang="ko-KR" sz="1200" b="1" dirty="0">
                <a:solidFill>
                  <a:srgbClr val="002060"/>
                </a:solidFill>
              </a:rPr>
              <a:t>] </a:t>
            </a:r>
            <a:r>
              <a:rPr lang="ko-KR" altLang="en-US" sz="1200" b="1" dirty="0">
                <a:solidFill>
                  <a:srgbClr val="002060"/>
                </a:solidFill>
              </a:rPr>
              <a:t>란은 작성하지 마세요</a:t>
            </a:r>
            <a:r>
              <a:rPr lang="en-US" altLang="ko-KR" sz="1200" b="1" dirty="0">
                <a:solidFill>
                  <a:srgbClr val="002060"/>
                </a:solidFill>
              </a:rPr>
              <a:t>(</a:t>
            </a:r>
            <a:r>
              <a:rPr lang="ko-KR" altLang="en-US" sz="1200" b="1" dirty="0">
                <a:solidFill>
                  <a:srgbClr val="002060"/>
                </a:solidFill>
              </a:rPr>
              <a:t>협회에서 작성</a:t>
            </a:r>
            <a:r>
              <a:rPr lang="en-US" altLang="ko-KR" sz="1200" b="1" dirty="0" smtClean="0">
                <a:solidFill>
                  <a:srgbClr val="002060"/>
                </a:solidFill>
              </a:rPr>
              <a:t>)</a:t>
            </a:r>
            <a:endParaRPr lang="en-US" altLang="ko-KR" sz="12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1736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280</TotalTime>
  <Words>187</Words>
  <Application>Microsoft Office PowerPoint</Application>
  <PresentationFormat>화면 슬라이드 쇼(4:3)</PresentationFormat>
  <Paragraphs>48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6" baseType="lpstr">
      <vt:lpstr>맑은 고딕</vt:lpstr>
      <vt:lpstr>Arial</vt:lpstr>
      <vt:lpstr>Calibri</vt:lpstr>
      <vt:lpstr>Calibri Light</vt:lpstr>
      <vt:lpstr>Office 테마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user</dc:creator>
  <cp:lastModifiedBy>user</cp:lastModifiedBy>
  <cp:revision>49</cp:revision>
  <cp:lastPrinted>2021-03-26T06:55:09Z</cp:lastPrinted>
  <dcterms:created xsi:type="dcterms:W3CDTF">2021-03-26T02:20:22Z</dcterms:created>
  <dcterms:modified xsi:type="dcterms:W3CDTF">2021-03-26T07:00:32Z</dcterms:modified>
</cp:coreProperties>
</file>