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"/>
  </p:notesMasterIdLst>
  <p:sldIdLst>
    <p:sldId id="265" r:id="rId2"/>
    <p:sldId id="266" r:id="rId3"/>
  </p:sldIdLst>
  <p:sldSz cx="9904413" cy="6858000"/>
  <p:notesSz cx="6784975" cy="9906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orient="horz" pos="2024">
          <p15:clr>
            <a:srgbClr val="A4A3A4"/>
          </p15:clr>
        </p15:guide>
        <p15:guide id="4" pos="1395">
          <p15:clr>
            <a:srgbClr val="A4A3A4"/>
          </p15:clr>
        </p15:guide>
        <p15:guide id="5" pos="216">
          <p15:clr>
            <a:srgbClr val="A4A3A4"/>
          </p15:clr>
        </p15:guide>
        <p15:guide id="6" pos="6022">
          <p15:clr>
            <a:srgbClr val="A4A3A4"/>
          </p15:clr>
        </p15:guide>
        <p15:guide id="7" pos="41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4660"/>
  </p:normalViewPr>
  <p:slideViewPr>
    <p:cSldViewPr showGuides="1">
      <p:cViewPr varScale="1">
        <p:scale>
          <a:sx n="88" d="100"/>
          <a:sy n="88" d="100"/>
        </p:scale>
        <p:origin x="1330" y="62"/>
      </p:cViewPr>
      <p:guideLst>
        <p:guide orient="horz" pos="618"/>
        <p:guide orient="horz" pos="4156"/>
        <p:guide orient="horz" pos="2024"/>
        <p:guide pos="1395"/>
        <p:guide pos="216"/>
        <p:guide pos="6022"/>
        <p:guide pos="41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A17C7-D46A-458D-94A9-D1087C1116BE}" type="datetimeFigureOut">
              <a:rPr lang="ko-KR" altLang="en-US" smtClean="0"/>
              <a:t>2019-05-10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657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F8F3D-7F82-4CB5-AE40-0C8452925C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3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331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FA86618-9E85-4174-A81C-E64170B5BAF1}" type="slidenum">
              <a:rPr lang="ko-KR" altLang="en-US">
                <a:solidFill>
                  <a:srgbClr val="000000"/>
                </a:solidFill>
              </a:rPr>
              <a:pPr/>
              <a:t>1</a:t>
            </a:fld>
            <a:endParaRPr lang="ko-KR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6B2221D-2A2B-456A-89F9-1F9358C710D2}" type="slidenum">
              <a:rPr lang="ko-KR" altLang="en-US">
                <a:solidFill>
                  <a:srgbClr val="000000"/>
                </a:solidFill>
              </a:rPr>
              <a:pPr/>
              <a:t>2</a:t>
            </a:fld>
            <a:endParaRPr lang="ko-KR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1"/>
          <p:cNvSpPr>
            <a:spLocks noGrp="1"/>
          </p:cNvSpPr>
          <p:nvPr>
            <p:ph type="ctrTitle"/>
          </p:nvPr>
        </p:nvSpPr>
        <p:spPr>
          <a:xfrm>
            <a:off x="454845" y="116632"/>
            <a:ext cx="6729252" cy="506486"/>
          </a:xfrm>
        </p:spPr>
        <p:txBody>
          <a:bodyPr/>
          <a:lstStyle>
            <a:lvl1pPr algn="l">
              <a:defRPr sz="2600">
                <a:latin typeface="현대하모니 M" pitchFamily="18" charset="-127"/>
                <a:ea typeface="현대하모니 M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2" name="부제목 2"/>
          <p:cNvSpPr>
            <a:spLocks noGrp="1"/>
          </p:cNvSpPr>
          <p:nvPr>
            <p:ph type="subTitle" idx="1"/>
          </p:nvPr>
        </p:nvSpPr>
        <p:spPr>
          <a:xfrm>
            <a:off x="590455" y="980728"/>
            <a:ext cx="3145770" cy="360040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  <a:latin typeface="현대하모니 M" pitchFamily="18" charset="-127"/>
                <a:ea typeface="현대하모니 M" pitchFamily="18" charset="-127"/>
              </a:defRPr>
            </a:lvl1pPr>
            <a:lvl2pPr marL="4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7310854" y="328614"/>
            <a:ext cx="2312617" cy="363537"/>
          </a:xfrm>
        </p:spPr>
        <p:txBody>
          <a:bodyPr/>
          <a:lstStyle>
            <a:lvl1pPr>
              <a:defRPr sz="1400">
                <a:solidFill>
                  <a:prstClr val="black"/>
                </a:solidFill>
                <a:latin typeface="현대하모니 M" pitchFamily="18" charset="-127"/>
                <a:ea typeface="현대하모니 M" pitchFamily="18" charset="-127"/>
              </a:defRPr>
            </a:lvl1pPr>
          </a:lstStyle>
          <a:p>
            <a:pPr>
              <a:defRPr/>
            </a:pPr>
            <a:fld id="{73D1B149-E00B-4BD2-A57F-934BF379DE4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772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95221" y="274638"/>
            <a:ext cx="891397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4" tIns="47892" rIns="95784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95221" y="1600201"/>
            <a:ext cx="891397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221" y="6356351"/>
            <a:ext cx="231103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 defTabSz="957838" fontAlgn="auto">
              <a:spcBef>
                <a:spcPts val="0"/>
              </a:spcBef>
              <a:spcAft>
                <a:spcPts val="0"/>
              </a:spcAft>
              <a:defRPr kumimoji="0" sz="13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AD5285-59B1-4EEA-9002-055DCCD35509}" type="datetimeFigureOut">
              <a:rPr lang="ko-KR" altLang="en-US"/>
              <a:pPr>
                <a:defRPr/>
              </a:pPr>
              <a:t>2019-05-10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008" y="6356351"/>
            <a:ext cx="3136397" cy="365125"/>
          </a:xfrm>
          <a:prstGeom prst="rect">
            <a:avLst/>
          </a:prstGeom>
        </p:spPr>
        <p:txBody>
          <a:bodyPr vert="horz" wrap="square" lIns="95784" tIns="47892" rIns="95784" bIns="47892" numCol="1" anchor="ctr" anchorCtr="0" compatLnSpc="1">
            <a:prstTxWarp prst="textNoShape">
              <a:avLst/>
            </a:prstTxWarp>
          </a:bodyPr>
          <a:lstStyle>
            <a:lvl1pPr algn="ctr" defTabSz="957263">
              <a:defRPr kumimoji="0" sz="1300" b="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8163" y="6356351"/>
            <a:ext cx="231103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 defTabSz="957838" fontAlgn="auto">
              <a:spcBef>
                <a:spcPts val="0"/>
              </a:spcBef>
              <a:spcAft>
                <a:spcPts val="0"/>
              </a:spcAft>
              <a:defRPr kumimoji="0" sz="13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CD9A2F5-841D-4F88-B12C-067EBFA9F4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35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57263" rtl="0" eaLnBrk="0" fontAlgn="base" latinLnBrk="1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7263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defTabSz="957263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defTabSz="957263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defTabSz="957263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19847" algn="ctr" defTabSz="957776" rtl="0" fontAlgn="base" latinLnBrk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839694" algn="ctr" defTabSz="957776" rtl="0" fontAlgn="base" latinLnBrk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259540" algn="ctr" defTabSz="957776" rtl="0" fontAlgn="base" latinLnBrk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679387" algn="ctr" defTabSz="957776" rtl="0" fontAlgn="base" latinLnBrk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57188" indent="-357188" algn="l" defTabSz="957263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6288" indent="-298450" algn="l" defTabSz="957263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5388" indent="-238125" algn="l" defTabSz="957263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defTabSz="957263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defTabSz="957263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5" indent="-239460" algn="l" defTabSz="957838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5" indent="-239460" algn="l" defTabSz="957838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94" indent="-239460" algn="l" defTabSz="957838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13" indent="-239460" algn="l" defTabSz="957838" rtl="0" eaLnBrk="1" latinLnBrk="1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9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8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7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7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6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5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34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53" algn="l" defTabSz="957838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9"/>
          <p:cNvGrpSpPr>
            <a:grpSpLocks/>
          </p:cNvGrpSpPr>
          <p:nvPr/>
        </p:nvGrpSpPr>
        <p:grpSpPr bwMode="auto">
          <a:xfrm>
            <a:off x="269832" y="703263"/>
            <a:ext cx="9359988" cy="4762"/>
            <a:chOff x="329" y="1820"/>
            <a:chExt cx="6071" cy="4539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29" y="1820"/>
              <a:ext cx="4230" cy="4539"/>
            </a:xfrm>
            <a:prstGeom prst="lin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ea typeface="굴림" pitchFamily="50" charset="-127"/>
              </a:endParaRPr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V="1">
              <a:off x="4629" y="1820"/>
              <a:ext cx="1771" cy="4539"/>
            </a:xfrm>
            <a:prstGeom prst="lin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ea typeface="굴림" pitchFamily="50" charset="-127"/>
              </a:endParaRPr>
            </a:p>
          </p:txBody>
        </p:sp>
      </p:grp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146027" y="188913"/>
            <a:ext cx="8736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ko-KR" altLang="en-US" sz="2400" smtClean="0">
                <a:solidFill>
                  <a:srgbClr val="000000"/>
                </a:solidFill>
                <a:latin typeface="굴림" charset="-127"/>
                <a:ea typeface="굴림" charset="-127"/>
              </a:rPr>
              <a:t>▣  기업명</a:t>
            </a:r>
            <a:endParaRPr lang="ko-KR" altLang="en-US" sz="1200" smtClean="0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9220" name="직사각형 2"/>
          <p:cNvSpPr>
            <a:spLocks noChangeArrowheads="1"/>
          </p:cNvSpPr>
          <p:nvPr/>
        </p:nvSpPr>
        <p:spPr bwMode="auto">
          <a:xfrm>
            <a:off x="315862" y="765175"/>
            <a:ext cx="119837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76288" indent="-298450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95388" indent="-238125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74813" indent="-238125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154238" indent="-238125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6114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30686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5258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9830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ko-KR" altLang="en-US" sz="1400" smtClean="0">
                <a:solidFill>
                  <a:srgbClr val="000000"/>
                </a:solidFill>
                <a:latin typeface="굴림" charset="-127"/>
                <a:ea typeface="굴림" charset="-127"/>
              </a:rPr>
              <a:t> 일반 현황</a:t>
            </a:r>
            <a:endParaRPr lang="ko-KR" altLang="en-US" sz="1800" smtClean="0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52370" y="3495675"/>
          <a:ext cx="9199674" cy="3162300"/>
        </p:xfrm>
        <a:graphic>
          <a:graphicData uri="http://schemas.openxmlformats.org/drawingml/2006/table">
            <a:tbl>
              <a:tblPr/>
              <a:tblGrid>
                <a:gridCol w="187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5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5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29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협업 희망 기술 및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활용방안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l" defTabSz="957838" rtl="0" eaLnBrk="1" fontAlgn="ctr" latinLnBrk="1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개발단계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: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아이디어 구상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–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기초연구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–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제품개발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–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제품출시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–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양산 이후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0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71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희망 협업형태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투자유치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공동개발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상품화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기술판매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설비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제품 판매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서술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671"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●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57838" rtl="0" eaLnBrk="1" fontAlgn="ctr" latinLnBrk="1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●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5" marR="36005" marT="36005" marB="36005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모서리가 둥근 직사각형 10"/>
          <p:cNvSpPr/>
          <p:nvPr/>
        </p:nvSpPr>
        <p:spPr>
          <a:xfrm>
            <a:off x="2271351" y="3500441"/>
            <a:ext cx="7201333" cy="3119437"/>
          </a:xfrm>
          <a:prstGeom prst="roundRect">
            <a:avLst>
              <a:gd name="adj" fmla="val 5769"/>
            </a:avLst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>
                <a:solidFill>
                  <a:srgbClr val="0000FF"/>
                </a:solidFill>
              </a:rPr>
              <a:t>구체적으로 작성</a:t>
            </a:r>
            <a:endParaRPr lang="en-US" altLang="ko-KR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>
                <a:solidFill>
                  <a:srgbClr val="0000FF"/>
                </a:solidFill>
              </a:rPr>
              <a:t>※ </a:t>
            </a:r>
            <a:r>
              <a:rPr lang="ko-KR" altLang="en-US" sz="1200" b="1" dirty="0">
                <a:solidFill>
                  <a:srgbClr val="0000FF"/>
                </a:solidFill>
              </a:rPr>
              <a:t>공유 가능 범위 內 작성</a:t>
            </a:r>
            <a:endParaRPr lang="en-US" altLang="ko-KR" sz="1200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>
                <a:solidFill>
                  <a:srgbClr val="0000FF"/>
                </a:solidFill>
              </a:rPr>
              <a:t>※ </a:t>
            </a:r>
            <a:r>
              <a:rPr lang="ko-KR" altLang="en-US" sz="1200" b="1" dirty="0" err="1">
                <a:solidFill>
                  <a:srgbClr val="0000FF"/>
                </a:solidFill>
              </a:rPr>
              <a:t>필요시</a:t>
            </a:r>
            <a:r>
              <a:rPr lang="ko-KR" altLang="en-US" sz="1200" b="1" dirty="0">
                <a:solidFill>
                  <a:srgbClr val="0000FF"/>
                </a:solidFill>
              </a:rPr>
              <a:t> 칸 추가하여 작성</a:t>
            </a:r>
            <a:r>
              <a:rPr lang="en-US" altLang="ko-KR" sz="1200" b="1" dirty="0">
                <a:solidFill>
                  <a:srgbClr val="0000FF"/>
                </a:solidFill>
              </a:rPr>
              <a:t> (</a:t>
            </a:r>
            <a:r>
              <a:rPr lang="ko-KR" altLang="en-US" sz="1200" b="1" dirty="0" err="1">
                <a:solidFill>
                  <a:srgbClr val="0000FF"/>
                </a:solidFill>
              </a:rPr>
              <a:t>여러장</a:t>
            </a:r>
            <a:r>
              <a:rPr lang="ko-KR" altLang="en-US" sz="1200" b="1" dirty="0">
                <a:solidFill>
                  <a:srgbClr val="0000FF"/>
                </a:solidFill>
              </a:rPr>
              <a:t> 작성 가능</a:t>
            </a:r>
            <a:r>
              <a:rPr lang="en-US" altLang="ko-KR" sz="1200" b="1" dirty="0">
                <a:solidFill>
                  <a:srgbClr val="0000FF"/>
                </a:solidFill>
              </a:rPr>
              <a:t>)</a:t>
            </a:r>
          </a:p>
          <a:p>
            <a:pPr algn="ctr">
              <a:defRPr/>
            </a:pPr>
            <a:r>
              <a:rPr lang="en-US" altLang="ko-KR" sz="1200" b="1" dirty="0">
                <a:solidFill>
                  <a:srgbClr val="0000FF"/>
                </a:solidFill>
              </a:rPr>
              <a:t>※ </a:t>
            </a:r>
            <a:r>
              <a:rPr lang="ko-KR" altLang="en-US" sz="1200" b="1" dirty="0">
                <a:solidFill>
                  <a:srgbClr val="0000FF"/>
                </a:solidFill>
              </a:rPr>
              <a:t>각 </a:t>
            </a:r>
            <a:r>
              <a:rPr lang="ko-KR" altLang="en-US" sz="1200" b="1" dirty="0" err="1">
                <a:solidFill>
                  <a:srgbClr val="0000FF"/>
                </a:solidFill>
              </a:rPr>
              <a:t>기술별</a:t>
            </a:r>
            <a:r>
              <a:rPr lang="ko-KR" altLang="en-US" sz="1200" b="1" dirty="0">
                <a:solidFill>
                  <a:srgbClr val="0000FF"/>
                </a:solidFill>
              </a:rPr>
              <a:t> 개발단계</a:t>
            </a:r>
            <a:r>
              <a:rPr lang="en-US" altLang="ko-KR" sz="1200" b="1" dirty="0">
                <a:solidFill>
                  <a:srgbClr val="0000FF"/>
                </a:solidFill>
              </a:rPr>
              <a:t>, </a:t>
            </a:r>
            <a:r>
              <a:rPr lang="ko-KR" altLang="en-US" sz="1200" b="1" dirty="0">
                <a:solidFill>
                  <a:srgbClr val="0000FF"/>
                </a:solidFill>
              </a:rPr>
              <a:t>희망 협업형태 상이할 경우 표현 必</a:t>
            </a:r>
            <a:endParaRPr lang="en-US" altLang="ko-KR" sz="1200" b="1" dirty="0">
              <a:solidFill>
                <a:srgbClr val="0000FF"/>
              </a:solidFill>
            </a:endParaRPr>
          </a:p>
        </p:txBody>
      </p:sp>
      <p:sp>
        <p:nvSpPr>
          <p:cNvPr id="9247" name="직사각형 13"/>
          <p:cNvSpPr>
            <a:spLocks noChangeArrowheads="1"/>
          </p:cNvSpPr>
          <p:nvPr/>
        </p:nvSpPr>
        <p:spPr bwMode="auto">
          <a:xfrm>
            <a:off x="1855492" y="204788"/>
            <a:ext cx="4466509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57263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76288" indent="-298450" defTabSz="957263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95388" indent="-238125" defTabSz="957263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74813" indent="-238125" defTabSz="957263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154238" indent="-238125" defTabSz="957263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ctr" hangingPunct="1">
              <a:spcBef>
                <a:spcPts val="400"/>
              </a:spcBef>
              <a:spcAft>
                <a:spcPct val="0"/>
              </a:spcAft>
              <a:buFontTx/>
              <a:buNone/>
            </a:pPr>
            <a:r>
              <a:rPr lang="ko-KR" altLang="en-US" sz="1100" b="1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모든 내용은 외부 공개 가능한 범위 內 작성 바랍니다</a:t>
            </a:r>
            <a:r>
              <a:rPr lang="en-US" altLang="ko-KR" sz="1100" b="1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.</a:t>
            </a:r>
          </a:p>
          <a:p>
            <a:pPr eaLnBrk="1" fontAlgn="ctr" hangingPunct="1">
              <a:spcBef>
                <a:spcPts val="400"/>
              </a:spcBef>
              <a:spcAft>
                <a:spcPct val="0"/>
              </a:spcAft>
              <a:buFontTx/>
              <a:buNone/>
            </a:pPr>
            <a:r>
              <a:rPr lang="ko-KR" altLang="en-US" sz="1100" b="1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필요시 자료 첨부 가능합니다</a:t>
            </a:r>
            <a:r>
              <a:rPr lang="en-US" altLang="ko-KR" sz="1100" b="1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.</a:t>
            </a:r>
          </a:p>
        </p:txBody>
      </p:sp>
      <p:sp>
        <p:nvSpPr>
          <p:cNvPr id="15" name="모서리가 둥근 직사각형 14"/>
          <p:cNvSpPr/>
          <p:nvPr/>
        </p:nvSpPr>
        <p:spPr>
          <a:xfrm>
            <a:off x="2220557" y="1366838"/>
            <a:ext cx="2011040" cy="252412"/>
          </a:xfrm>
          <a:prstGeom prst="round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800" dirty="0">
                <a:solidFill>
                  <a:prstClr val="black"/>
                </a:solidFill>
              </a:rPr>
              <a:t>세부매출 공개 어려운 경우</a:t>
            </a:r>
            <a:endParaRPr lang="en-US" altLang="ko-KR" sz="80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altLang="ko-KR" sz="800" dirty="0">
                <a:solidFill>
                  <a:prstClr val="black"/>
                </a:solidFill>
              </a:rPr>
              <a:t>5</a:t>
            </a:r>
            <a:r>
              <a:rPr lang="ko-KR" altLang="en-US" sz="800" dirty="0" err="1">
                <a:solidFill>
                  <a:prstClr val="black"/>
                </a:solidFill>
              </a:rPr>
              <a:t>억이하</a:t>
            </a:r>
            <a:r>
              <a:rPr lang="en-US" altLang="ko-KR" sz="800" dirty="0">
                <a:solidFill>
                  <a:prstClr val="black"/>
                </a:solidFill>
              </a:rPr>
              <a:t>, 10</a:t>
            </a:r>
            <a:r>
              <a:rPr lang="ko-KR" altLang="en-US" sz="800" dirty="0" err="1">
                <a:solidFill>
                  <a:prstClr val="black"/>
                </a:solidFill>
              </a:rPr>
              <a:t>억이하</a:t>
            </a:r>
            <a:r>
              <a:rPr lang="ko-KR" altLang="en-US" sz="800" dirty="0">
                <a:solidFill>
                  <a:prstClr val="black"/>
                </a:solidFill>
              </a:rPr>
              <a:t> 등 간략하게 표기</a:t>
            </a:r>
          </a:p>
        </p:txBody>
      </p:sp>
      <p:sp>
        <p:nvSpPr>
          <p:cNvPr id="4" name="타원 3"/>
          <p:cNvSpPr/>
          <p:nvPr/>
        </p:nvSpPr>
        <p:spPr>
          <a:xfrm>
            <a:off x="7399739" y="1343025"/>
            <a:ext cx="649184" cy="2857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342847" y="1133478"/>
          <a:ext cx="9198090" cy="1839913"/>
        </p:xfrm>
        <a:graphic>
          <a:graphicData uri="http://schemas.openxmlformats.org/drawingml/2006/table">
            <a:tbl>
              <a:tblPr/>
              <a:tblGrid>
                <a:gridCol w="1856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6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22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975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창업연도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사업장 위치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본사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서울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연구소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수원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인원현황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일반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생산직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명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5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매출액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(’18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년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</a:txBody>
                  <a:tcPr marL="35998" marR="35998" marT="36017" marB="3601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2,224 </a:t>
                      </a:r>
                      <a:r>
                        <a:rPr lang="ko-KR" altLang="en-US" sz="1100" b="0" i="0" u="none" strike="noStrike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억원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현대산스 Text" panose="020B0600000101010101" pitchFamily="50" charset="-127"/>
                        <a:ea typeface="현대산스 Text" panose="020B0600000101010101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연구직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7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명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5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주요 </a:t>
                      </a:r>
                      <a:r>
                        <a:rPr lang="ko-KR" altLang="en-US" sz="1100" b="0" i="0" u="none" strike="noStrike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거래사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협업사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현대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기아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포드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, GM, LG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전자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홈페이지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없음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066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주요 사업분야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7" marB="36017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모서리가 둥근 직사각형 12"/>
          <p:cNvSpPr/>
          <p:nvPr/>
        </p:nvSpPr>
        <p:spPr>
          <a:xfrm>
            <a:off x="2287223" y="1916116"/>
            <a:ext cx="7201333" cy="1017587"/>
          </a:xfrm>
          <a:prstGeom prst="roundRect">
            <a:avLst>
              <a:gd name="adj" fmla="val 8895"/>
            </a:avLst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>
                <a:solidFill>
                  <a:srgbClr val="0000FF"/>
                </a:solidFill>
              </a:rPr>
              <a:t>구체적으로 작성</a:t>
            </a:r>
            <a:endParaRPr lang="en-US" altLang="ko-KR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>
                <a:solidFill>
                  <a:srgbClr val="0000FF"/>
                </a:solidFill>
              </a:rPr>
              <a:t>※ </a:t>
            </a:r>
            <a:r>
              <a:rPr lang="ko-KR" altLang="en-US" sz="1200" b="1" dirty="0">
                <a:solidFill>
                  <a:srgbClr val="0000FF"/>
                </a:solidFill>
              </a:rPr>
              <a:t>공유 가능 범위 內 작성</a:t>
            </a:r>
            <a:endParaRPr lang="en-US" altLang="ko-KR" sz="1200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>
                <a:solidFill>
                  <a:srgbClr val="0000FF"/>
                </a:solidFill>
              </a:rPr>
              <a:t>※ </a:t>
            </a:r>
            <a:r>
              <a:rPr lang="ko-KR" altLang="en-US" sz="1200" b="1" dirty="0" err="1">
                <a:solidFill>
                  <a:srgbClr val="0000FF"/>
                </a:solidFill>
              </a:rPr>
              <a:t>필요시</a:t>
            </a:r>
            <a:r>
              <a:rPr lang="ko-KR" altLang="en-US" sz="1200" b="1" dirty="0">
                <a:solidFill>
                  <a:srgbClr val="0000FF"/>
                </a:solidFill>
              </a:rPr>
              <a:t> 칸 추가하여 작성</a:t>
            </a:r>
          </a:p>
        </p:txBody>
      </p:sp>
      <p:sp>
        <p:nvSpPr>
          <p:cNvPr id="9278" name="직사각형 30"/>
          <p:cNvSpPr>
            <a:spLocks noChangeArrowheads="1"/>
          </p:cNvSpPr>
          <p:nvPr/>
        </p:nvSpPr>
        <p:spPr bwMode="auto">
          <a:xfrm>
            <a:off x="342845" y="3138491"/>
            <a:ext cx="119995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76288" indent="-298450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95388" indent="-238125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74813" indent="-238125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154238" indent="-238125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6114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30686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5258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9830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ko-KR" sz="1400" smtClean="0">
                <a:solidFill>
                  <a:srgbClr val="000000"/>
                </a:solidFill>
                <a:latin typeface="굴림" charset="-127"/>
                <a:ea typeface="굴림" charset="-127"/>
              </a:rPr>
              <a:t> </a:t>
            </a:r>
            <a:r>
              <a:rPr lang="ko-KR" altLang="en-US" sz="1400" smtClean="0">
                <a:solidFill>
                  <a:srgbClr val="000000"/>
                </a:solidFill>
                <a:latin typeface="굴림" charset="-127"/>
                <a:ea typeface="굴림" charset="-127"/>
              </a:rPr>
              <a:t>협업 개요</a:t>
            </a:r>
          </a:p>
        </p:txBody>
      </p:sp>
      <p:sp>
        <p:nvSpPr>
          <p:cNvPr id="20" name="타원 19"/>
          <p:cNvSpPr/>
          <p:nvPr/>
        </p:nvSpPr>
        <p:spPr>
          <a:xfrm>
            <a:off x="4685549" y="3513138"/>
            <a:ext cx="649184" cy="2857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2220559" y="1366838"/>
            <a:ext cx="2712602" cy="252412"/>
          </a:xfrm>
          <a:prstGeom prst="round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800" b="1" dirty="0">
                <a:solidFill>
                  <a:srgbClr val="0000FF"/>
                </a:solidFill>
              </a:rPr>
              <a:t>세부매출 공개 어려운 경우</a:t>
            </a:r>
            <a:endParaRPr kumimoji="1" lang="en-US" altLang="ko-KR" sz="8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800" b="1" dirty="0">
                <a:solidFill>
                  <a:srgbClr val="0000FF"/>
                </a:solidFill>
              </a:rPr>
              <a:t>5</a:t>
            </a:r>
            <a:r>
              <a:rPr kumimoji="1" lang="ko-KR" altLang="en-US" sz="800" b="1" dirty="0" err="1">
                <a:solidFill>
                  <a:srgbClr val="0000FF"/>
                </a:solidFill>
              </a:rPr>
              <a:t>억이하</a:t>
            </a:r>
            <a:r>
              <a:rPr kumimoji="1" lang="en-US" altLang="ko-KR" sz="800" b="1" dirty="0">
                <a:solidFill>
                  <a:srgbClr val="0000FF"/>
                </a:solidFill>
              </a:rPr>
              <a:t>, 10</a:t>
            </a:r>
            <a:r>
              <a:rPr kumimoji="1" lang="ko-KR" altLang="en-US" sz="800" b="1" dirty="0" err="1">
                <a:solidFill>
                  <a:srgbClr val="0000FF"/>
                </a:solidFill>
              </a:rPr>
              <a:t>억이하</a:t>
            </a:r>
            <a:r>
              <a:rPr kumimoji="1" lang="ko-KR" altLang="en-US" sz="800" b="1" dirty="0">
                <a:solidFill>
                  <a:srgbClr val="0000FF"/>
                </a:solidFill>
              </a:rPr>
              <a:t> 등 간략하게 표기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6715637" y="26988"/>
            <a:ext cx="3096716" cy="539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 b="1" dirty="0">
                <a:solidFill>
                  <a:srgbClr val="FF0000"/>
                </a:solidFill>
              </a:rPr>
              <a:t>벤처</a:t>
            </a:r>
            <a:r>
              <a:rPr lang="en-US" altLang="ko-KR" sz="1600" b="1" dirty="0">
                <a:solidFill>
                  <a:srgbClr val="FF0000"/>
                </a:solidFill>
              </a:rPr>
              <a:t>/</a:t>
            </a:r>
            <a:r>
              <a:rPr lang="ko-KR" altLang="en-US" sz="1600" b="1" dirty="0" err="1">
                <a:solidFill>
                  <a:srgbClr val="FF0000"/>
                </a:solidFill>
              </a:rPr>
              <a:t>스타트업</a:t>
            </a:r>
            <a:r>
              <a:rPr lang="ko-KR" altLang="en-US" sz="1600" b="1" dirty="0">
                <a:solidFill>
                  <a:srgbClr val="FF0000"/>
                </a:solidFill>
              </a:rPr>
              <a:t> 작성</a:t>
            </a:r>
            <a:endParaRPr lang="en-US" altLang="ko-KR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ko-KR" altLang="en-US" sz="1200" b="1" dirty="0">
                <a:solidFill>
                  <a:srgbClr val="FF0000"/>
                </a:solidFill>
              </a:rPr>
              <a:t>→ </a:t>
            </a:r>
            <a:r>
              <a:rPr lang="en-US" altLang="ko-KR" sz="1200" b="1" dirty="0">
                <a:solidFill>
                  <a:srgbClr val="FF0000"/>
                </a:solidFill>
              </a:rPr>
              <a:t>H/</a:t>
            </a:r>
            <a:r>
              <a:rPr lang="en-US" altLang="ko-KR" sz="1200" b="1" dirty="0" err="1">
                <a:solidFill>
                  <a:srgbClr val="FF0000"/>
                </a:solidFill>
              </a:rPr>
              <a:t>KMC</a:t>
            </a:r>
            <a:r>
              <a:rPr lang="en-US" altLang="ko-KR" sz="1200" b="1" dirty="0">
                <a:solidFill>
                  <a:srgbClr val="FF0000"/>
                </a:solidFill>
              </a:rPr>
              <a:t> 1</a:t>
            </a:r>
            <a:r>
              <a:rPr lang="ko-KR" altLang="en-US" sz="1200" b="1" dirty="0">
                <a:solidFill>
                  <a:srgbClr val="FF0000"/>
                </a:solidFill>
              </a:rPr>
              <a:t>차 </a:t>
            </a:r>
            <a:r>
              <a:rPr lang="ko-KR" altLang="en-US" sz="1200" b="1" dirty="0" err="1">
                <a:solidFill>
                  <a:srgbClr val="FF0000"/>
                </a:solidFill>
              </a:rPr>
              <a:t>협력사</a:t>
            </a:r>
            <a:r>
              <a:rPr lang="ko-KR" altLang="en-US" sz="1200" b="1" dirty="0">
                <a:solidFill>
                  <a:srgbClr val="FF0000"/>
                </a:solidFill>
              </a:rPr>
              <a:t> 대상 배포</a:t>
            </a:r>
            <a:endParaRPr lang="en-US" altLang="ko-KR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9"/>
          <p:cNvGrpSpPr>
            <a:grpSpLocks/>
          </p:cNvGrpSpPr>
          <p:nvPr/>
        </p:nvGrpSpPr>
        <p:grpSpPr bwMode="auto">
          <a:xfrm>
            <a:off x="269832" y="703263"/>
            <a:ext cx="9359988" cy="4762"/>
            <a:chOff x="329" y="1820"/>
            <a:chExt cx="6071" cy="4539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29" y="1820"/>
              <a:ext cx="4230" cy="4539"/>
            </a:xfrm>
            <a:prstGeom prst="lin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ea typeface="굴림" pitchFamily="50" charset="-127"/>
              </a:endParaRPr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V="1">
              <a:off x="4629" y="1820"/>
              <a:ext cx="1771" cy="4539"/>
            </a:xfrm>
            <a:prstGeom prst="line">
              <a:avLst/>
            </a:prstGeom>
            <a:noFill/>
            <a:ln w="2540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ea typeface="굴림" pitchFamily="50" charset="-127"/>
              </a:endParaRPr>
            </a:p>
          </p:txBody>
        </p:sp>
      </p:grpSp>
      <p:sp>
        <p:nvSpPr>
          <p:cNvPr id="10243" name="Rectangle 9"/>
          <p:cNvSpPr>
            <a:spLocks noChangeArrowheads="1"/>
          </p:cNvSpPr>
          <p:nvPr/>
        </p:nvSpPr>
        <p:spPr bwMode="auto">
          <a:xfrm>
            <a:off x="146027" y="188913"/>
            <a:ext cx="8736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ko-KR" altLang="en-US" sz="2400" smtClean="0">
                <a:solidFill>
                  <a:srgbClr val="000000"/>
                </a:solidFill>
                <a:latin typeface="굴림" charset="-127"/>
                <a:ea typeface="굴림" charset="-127"/>
              </a:rPr>
              <a:t>▣  기업명</a:t>
            </a:r>
            <a:endParaRPr lang="ko-KR" altLang="en-US" sz="1200" smtClean="0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10244" name="직사각형 2"/>
          <p:cNvSpPr>
            <a:spLocks noChangeArrowheads="1"/>
          </p:cNvSpPr>
          <p:nvPr/>
        </p:nvSpPr>
        <p:spPr bwMode="auto">
          <a:xfrm>
            <a:off x="315864" y="765175"/>
            <a:ext cx="1379316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76288" indent="-298450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95388" indent="-238125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74813" indent="-238125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154238" indent="-238125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6114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30686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5258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9830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ko-KR" altLang="en-US" sz="1400" smtClean="0">
                <a:solidFill>
                  <a:srgbClr val="000000"/>
                </a:solidFill>
                <a:latin typeface="굴림" charset="-127"/>
                <a:ea typeface="굴림" charset="-127"/>
              </a:rPr>
              <a:t> 담당자 정보</a:t>
            </a:r>
            <a:endParaRPr lang="ko-KR" altLang="en-US" sz="1800" smtClean="0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10245" name="직사각형 13"/>
          <p:cNvSpPr>
            <a:spLocks noChangeArrowheads="1"/>
          </p:cNvSpPr>
          <p:nvPr/>
        </p:nvSpPr>
        <p:spPr bwMode="auto">
          <a:xfrm>
            <a:off x="1855492" y="204788"/>
            <a:ext cx="4466509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57263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76288" indent="-298450" defTabSz="957263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95388" indent="-238125" defTabSz="957263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74813" indent="-238125" defTabSz="957263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154238" indent="-238125" defTabSz="957263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6114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30686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5258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983038" indent="-238125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ctr" hangingPunct="1">
              <a:spcBef>
                <a:spcPts val="400"/>
              </a:spcBef>
              <a:spcAft>
                <a:spcPct val="0"/>
              </a:spcAft>
              <a:buFontTx/>
              <a:buNone/>
            </a:pPr>
            <a:r>
              <a:rPr lang="ko-KR" altLang="en-US" sz="1100" b="1" dirty="0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모든 내용은 외부 공개 가능한 범위 內 작성 바랍니다</a:t>
            </a:r>
            <a:r>
              <a:rPr lang="en-US" altLang="ko-KR" sz="1100" b="1" dirty="0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.</a:t>
            </a:r>
          </a:p>
          <a:p>
            <a:pPr eaLnBrk="1" fontAlgn="ctr" hangingPunct="1">
              <a:spcBef>
                <a:spcPts val="400"/>
              </a:spcBef>
              <a:spcAft>
                <a:spcPct val="0"/>
              </a:spcAft>
              <a:buFontTx/>
              <a:buNone/>
            </a:pPr>
            <a:r>
              <a:rPr lang="ko-KR" altLang="en-US" sz="1100" b="1" dirty="0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필요시 추가 자료 첨부 가능합니다</a:t>
            </a:r>
            <a:r>
              <a:rPr lang="en-US" altLang="ko-KR" sz="1100" b="1" dirty="0" smtClean="0">
                <a:solidFill>
                  <a:srgbClr val="FF0000"/>
                </a:solidFill>
                <a:latin typeface="굴림" charset="-127"/>
                <a:ea typeface="굴림" charset="-127"/>
              </a:rPr>
              <a:t>.</a:t>
            </a:r>
          </a:p>
        </p:txBody>
      </p:sp>
      <p:sp>
        <p:nvSpPr>
          <p:cNvPr id="4" name="타원 3"/>
          <p:cNvSpPr/>
          <p:nvPr/>
        </p:nvSpPr>
        <p:spPr>
          <a:xfrm>
            <a:off x="7399739" y="1343025"/>
            <a:ext cx="649184" cy="2857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06382"/>
              </p:ext>
            </p:extLst>
          </p:nvPr>
        </p:nvGraphicFramePr>
        <p:xfrm>
          <a:off x="342845" y="1133478"/>
          <a:ext cx="9198091" cy="719139"/>
        </p:xfrm>
        <a:graphic>
          <a:graphicData uri="http://schemas.openxmlformats.org/drawingml/2006/table">
            <a:tbl>
              <a:tblPr/>
              <a:tblGrid>
                <a:gridCol w="1856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22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성명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홍길동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연락처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내선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02-3464-0000</a:t>
                      </a: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소속부서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연구개발총괄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4" marR="36004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핸드폰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010-0000-0000</a:t>
                      </a: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직급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직책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사장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대표이사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6004" marR="36004" marT="36017" marB="36017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ko-KR" altLang="en-US" sz="1100" b="0" i="0" u="none" strike="noStrike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이메일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startup@naver.com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직사각형 17"/>
          <p:cNvSpPr/>
          <p:nvPr/>
        </p:nvSpPr>
        <p:spPr>
          <a:xfrm>
            <a:off x="6715637" y="26988"/>
            <a:ext cx="3096716" cy="539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 b="1" dirty="0">
                <a:solidFill>
                  <a:srgbClr val="FF0000"/>
                </a:solidFill>
              </a:rPr>
              <a:t>벤처</a:t>
            </a:r>
            <a:r>
              <a:rPr lang="en-US" altLang="ko-KR" sz="1600" b="1" dirty="0">
                <a:solidFill>
                  <a:srgbClr val="FF0000"/>
                </a:solidFill>
              </a:rPr>
              <a:t>/</a:t>
            </a:r>
            <a:r>
              <a:rPr lang="ko-KR" altLang="en-US" sz="1600" b="1" dirty="0" err="1">
                <a:solidFill>
                  <a:srgbClr val="FF0000"/>
                </a:solidFill>
              </a:rPr>
              <a:t>스타트업</a:t>
            </a:r>
            <a:r>
              <a:rPr lang="ko-KR" altLang="en-US" sz="1600" b="1" dirty="0">
                <a:solidFill>
                  <a:srgbClr val="FF0000"/>
                </a:solidFill>
              </a:rPr>
              <a:t> 작성</a:t>
            </a:r>
            <a:endParaRPr lang="en-US" altLang="ko-KR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ko-KR" altLang="en-US" sz="1200" b="1" dirty="0">
                <a:solidFill>
                  <a:srgbClr val="FF0000"/>
                </a:solidFill>
              </a:rPr>
              <a:t>→ </a:t>
            </a:r>
            <a:r>
              <a:rPr lang="en-US" altLang="ko-KR" sz="1200" b="1" dirty="0">
                <a:solidFill>
                  <a:srgbClr val="FF0000"/>
                </a:solidFill>
              </a:rPr>
              <a:t>H/</a:t>
            </a:r>
            <a:r>
              <a:rPr lang="en-US" altLang="ko-KR" sz="1200" b="1" dirty="0" err="1">
                <a:solidFill>
                  <a:srgbClr val="FF0000"/>
                </a:solidFill>
              </a:rPr>
              <a:t>KMC</a:t>
            </a:r>
            <a:r>
              <a:rPr lang="en-US" altLang="ko-KR" sz="1200" b="1" dirty="0">
                <a:solidFill>
                  <a:srgbClr val="FF0000"/>
                </a:solidFill>
              </a:rPr>
              <a:t> 1</a:t>
            </a:r>
            <a:r>
              <a:rPr lang="ko-KR" altLang="en-US" sz="1200" b="1" dirty="0">
                <a:solidFill>
                  <a:srgbClr val="FF0000"/>
                </a:solidFill>
              </a:rPr>
              <a:t>차 </a:t>
            </a:r>
            <a:r>
              <a:rPr lang="ko-KR" altLang="en-US" sz="1200" b="1" dirty="0" err="1">
                <a:solidFill>
                  <a:srgbClr val="FF0000"/>
                </a:solidFill>
              </a:rPr>
              <a:t>협력사</a:t>
            </a:r>
            <a:r>
              <a:rPr lang="ko-KR" altLang="en-US" sz="1200" b="1" dirty="0">
                <a:solidFill>
                  <a:srgbClr val="FF0000"/>
                </a:solidFill>
              </a:rPr>
              <a:t> 대상 배포</a:t>
            </a:r>
            <a:endParaRPr lang="en-US" altLang="ko-KR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81281"/>
              </p:ext>
            </p:extLst>
          </p:nvPr>
        </p:nvGraphicFramePr>
        <p:xfrm>
          <a:off x="342845" y="2636912"/>
          <a:ext cx="9198091" cy="2397130"/>
        </p:xfrm>
        <a:graphic>
          <a:graphicData uri="http://schemas.openxmlformats.org/drawingml/2006/table">
            <a:tbl>
              <a:tblPr/>
              <a:tblGrid>
                <a:gridCol w="1856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2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11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2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12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3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13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4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14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361021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5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15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570678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6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16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2648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7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17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704204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8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18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27995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9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19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667507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10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ko-KR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20</a:t>
                      </a:r>
                      <a:r>
                        <a:rPr lang="ko-KR" altLang="en-US" sz="11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순위</a:t>
                      </a: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en-US" altLang="ko-KR" sz="11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35998" marR="35998" marT="36011" marB="36011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791025"/>
                  </a:ext>
                </a:extLst>
              </a:tr>
            </a:tbl>
          </a:graphicData>
        </a:graphic>
      </p:graphicFrame>
      <p:sp>
        <p:nvSpPr>
          <p:cNvPr id="13" name="직사각형 2"/>
          <p:cNvSpPr>
            <a:spLocks noChangeArrowheads="1"/>
          </p:cNvSpPr>
          <p:nvPr/>
        </p:nvSpPr>
        <p:spPr bwMode="auto">
          <a:xfrm>
            <a:off x="315864" y="2181232"/>
            <a:ext cx="19178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76288" indent="-298450" eaLnBrk="0" hangingPunct="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95388" indent="-238125" eaLnBrk="0" hangingPunct="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74813" indent="-238125" eaLnBrk="0" hangingPunct="0">
              <a:spcBef>
                <a:spcPct val="20000"/>
              </a:spcBef>
              <a:buFont typeface="Arial" charset="0"/>
              <a:buChar char="–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154238" indent="-238125" eaLnBrk="0" hangingPunct="0">
              <a:spcBef>
                <a:spcPct val="20000"/>
              </a:spcBef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6114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30686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5258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983038" indent="-2381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ko-KR" altLang="en-US" sz="1400" dirty="0" smtClean="0">
                <a:solidFill>
                  <a:srgbClr val="000000"/>
                </a:solidFill>
                <a:latin typeface="굴림" charset="-127"/>
                <a:ea typeface="굴림" charset="-127"/>
              </a:rPr>
              <a:t> 매칭희망기업 정보</a:t>
            </a:r>
            <a:endParaRPr lang="ko-KR" altLang="en-US" sz="1800" dirty="0" smtClean="0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51486" y="5445224"/>
            <a:ext cx="9278333" cy="539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500" b="1" dirty="0" smtClean="0">
                <a:solidFill>
                  <a:srgbClr val="FF0000"/>
                </a:solidFill>
                <a:latin typeface="+mj-lt"/>
                <a:ea typeface="맑은 고딕" panose="020B0503020000020004" pitchFamily="50" charset="-127"/>
              </a:rPr>
              <a:t>※ </a:t>
            </a:r>
            <a:r>
              <a:rPr lang="ko-KR" altLang="en-US" sz="1500" b="1" dirty="0" smtClean="0">
                <a:solidFill>
                  <a:srgbClr val="FF0000"/>
                </a:solidFill>
                <a:latin typeface="+mj-lt"/>
                <a:ea typeface="맑은 고딕" panose="020B0503020000020004" pitchFamily="50" charset="-127"/>
              </a:rPr>
              <a:t>작성된 자료는 </a:t>
            </a:r>
            <a:r>
              <a:rPr lang="ko-KR" altLang="en-US" sz="1500" b="1" dirty="0" smtClean="0">
                <a:solidFill>
                  <a:srgbClr val="FF0000"/>
                </a:solidFill>
                <a:latin typeface="+mj-lt"/>
                <a:ea typeface="맑은 고딕" panose="020B0503020000020004" pitchFamily="50" charset="-127"/>
              </a:rPr>
              <a:t>본 사업에 참여한 </a:t>
            </a:r>
            <a:r>
              <a:rPr lang="ko-KR" altLang="en-US" sz="1500" b="1" dirty="0" smtClean="0">
                <a:solidFill>
                  <a:srgbClr val="FF0000"/>
                </a:solidFill>
                <a:latin typeface="+mj-lt"/>
              </a:rPr>
              <a:t>현대</a:t>
            </a:r>
            <a:r>
              <a:rPr lang="en-US" altLang="ko-KR" sz="1500" b="1" dirty="0" smtClean="0">
                <a:solidFill>
                  <a:srgbClr val="FF0000"/>
                </a:solidFill>
                <a:latin typeface="+mj-lt"/>
              </a:rPr>
              <a:t>/</a:t>
            </a:r>
            <a:r>
              <a:rPr lang="ko-KR" altLang="en-US" sz="1500" b="1" dirty="0" err="1" smtClean="0">
                <a:solidFill>
                  <a:srgbClr val="FF0000"/>
                </a:solidFill>
                <a:latin typeface="+mj-lt"/>
              </a:rPr>
              <a:t>기아차</a:t>
            </a:r>
            <a:r>
              <a:rPr lang="en-US" altLang="ko-KR" sz="15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ko-KR" sz="15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ko-KR" altLang="en-US" sz="1500" b="1" dirty="0">
                <a:solidFill>
                  <a:srgbClr val="FF0000"/>
                </a:solidFill>
                <a:latin typeface="+mj-lt"/>
              </a:rPr>
              <a:t>차 </a:t>
            </a:r>
            <a:r>
              <a:rPr lang="ko-KR" altLang="en-US" sz="1500" b="1" dirty="0" err="1">
                <a:solidFill>
                  <a:srgbClr val="FF0000"/>
                </a:solidFill>
                <a:latin typeface="+mj-lt"/>
              </a:rPr>
              <a:t>협력사</a:t>
            </a:r>
            <a:r>
              <a:rPr lang="ko-KR" altLang="en-US" sz="15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ko-KR" altLang="en-US" sz="1500" b="1" dirty="0" smtClean="0">
                <a:solidFill>
                  <a:srgbClr val="FF0000"/>
                </a:solidFill>
                <a:latin typeface="+mj-lt"/>
              </a:rPr>
              <a:t>전체를 대상으로 배포됩니다</a:t>
            </a:r>
            <a:r>
              <a:rPr lang="en-US" altLang="ko-KR" sz="1500" b="1" dirty="0" smtClean="0">
                <a:solidFill>
                  <a:srgbClr val="FF0000"/>
                </a:solidFill>
                <a:latin typeface="+mj-lt"/>
              </a:rPr>
              <a:t>.</a:t>
            </a:r>
            <a:endParaRPr lang="en-US" altLang="ko-KR" sz="15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2287910" y="2636912"/>
            <a:ext cx="2592975" cy="2397130"/>
          </a:xfrm>
          <a:prstGeom prst="roundRect">
            <a:avLst>
              <a:gd name="adj" fmla="val 8895"/>
            </a:avLst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 err="1" smtClean="0">
                <a:solidFill>
                  <a:srgbClr val="0000FF"/>
                </a:solidFill>
              </a:rPr>
              <a:t>매칭을</a:t>
            </a:r>
            <a:r>
              <a:rPr lang="ko-KR" altLang="en-US" b="1" dirty="0" smtClean="0">
                <a:solidFill>
                  <a:srgbClr val="0000FF"/>
                </a:solidFill>
              </a:rPr>
              <a:t> 희망하는 </a:t>
            </a:r>
            <a:r>
              <a:rPr lang="en-US" altLang="ko-KR" b="1" dirty="0" smtClean="0">
                <a:solidFill>
                  <a:srgbClr val="0000FF"/>
                </a:solidFill>
              </a:rPr>
              <a:t>1</a:t>
            </a:r>
            <a:r>
              <a:rPr lang="ko-KR" altLang="en-US" b="1" dirty="0" smtClean="0">
                <a:solidFill>
                  <a:srgbClr val="0000FF"/>
                </a:solidFill>
              </a:rPr>
              <a:t>차 </a:t>
            </a:r>
            <a:r>
              <a:rPr lang="ko-KR" altLang="en-US" b="1" dirty="0" err="1" smtClean="0">
                <a:solidFill>
                  <a:srgbClr val="0000FF"/>
                </a:solidFill>
              </a:rPr>
              <a:t>협력사</a:t>
            </a:r>
            <a:r>
              <a:rPr lang="ko-KR" altLang="en-US" b="1" dirty="0" smtClean="0">
                <a:solidFill>
                  <a:srgbClr val="0000FF"/>
                </a:solidFill>
              </a:rPr>
              <a:t> 작성</a:t>
            </a:r>
            <a:endParaRPr lang="en-US" altLang="ko-KR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rgbClr val="0000FF"/>
                </a:solidFill>
              </a:rPr>
              <a:t>※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공지된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30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개사 정보를 참고</a:t>
            </a:r>
            <a:endParaRPr lang="en-US" altLang="ko-KR" sz="1200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rgbClr val="0000FF"/>
                </a:solidFill>
              </a:rPr>
              <a:t>※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복수 기업 </a:t>
            </a:r>
            <a:r>
              <a:rPr lang="ko-KR" altLang="en-US" sz="1200" b="1" dirty="0" err="1" smtClean="0">
                <a:solidFill>
                  <a:srgbClr val="0000FF"/>
                </a:solidFill>
              </a:rPr>
              <a:t>작성가능</a:t>
            </a:r>
            <a:endParaRPr lang="ko-KR" altLang="en-US" sz="1200" b="1" dirty="0">
              <a:solidFill>
                <a:srgbClr val="0000FF"/>
              </a:solidFill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6967507" y="2636912"/>
            <a:ext cx="2592975" cy="2397130"/>
          </a:xfrm>
          <a:prstGeom prst="roundRect">
            <a:avLst>
              <a:gd name="adj" fmla="val 8895"/>
            </a:avLst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 err="1" smtClean="0">
                <a:solidFill>
                  <a:srgbClr val="0000FF"/>
                </a:solidFill>
              </a:rPr>
              <a:t>매칭을</a:t>
            </a:r>
            <a:r>
              <a:rPr lang="ko-KR" altLang="en-US" b="1" dirty="0" smtClean="0">
                <a:solidFill>
                  <a:srgbClr val="0000FF"/>
                </a:solidFill>
              </a:rPr>
              <a:t> 희망하는 </a:t>
            </a:r>
            <a:r>
              <a:rPr lang="en-US" altLang="ko-KR" b="1" dirty="0" smtClean="0">
                <a:solidFill>
                  <a:srgbClr val="0000FF"/>
                </a:solidFill>
              </a:rPr>
              <a:t>1</a:t>
            </a:r>
            <a:r>
              <a:rPr lang="ko-KR" altLang="en-US" b="1" dirty="0" smtClean="0">
                <a:solidFill>
                  <a:srgbClr val="0000FF"/>
                </a:solidFill>
              </a:rPr>
              <a:t>차 </a:t>
            </a:r>
            <a:r>
              <a:rPr lang="ko-KR" altLang="en-US" b="1" dirty="0" err="1" smtClean="0">
                <a:solidFill>
                  <a:srgbClr val="0000FF"/>
                </a:solidFill>
              </a:rPr>
              <a:t>협력사</a:t>
            </a:r>
            <a:r>
              <a:rPr lang="ko-KR" altLang="en-US" b="1" dirty="0" smtClean="0">
                <a:solidFill>
                  <a:srgbClr val="0000FF"/>
                </a:solidFill>
              </a:rPr>
              <a:t> 작성</a:t>
            </a:r>
            <a:endParaRPr lang="en-US" altLang="ko-KR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rgbClr val="0000FF"/>
                </a:solidFill>
              </a:rPr>
              <a:t>※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공지된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30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개사 정보를 참고</a:t>
            </a:r>
            <a:endParaRPr lang="en-US" altLang="ko-KR" sz="1200" b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rgbClr val="0000FF"/>
                </a:solidFill>
              </a:rPr>
              <a:t>※ 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복수 기업 </a:t>
            </a:r>
            <a:r>
              <a:rPr lang="ko-KR" altLang="en-US" sz="1200" b="1" dirty="0" err="1" smtClean="0">
                <a:solidFill>
                  <a:srgbClr val="0000FF"/>
                </a:solidFill>
              </a:rPr>
              <a:t>작성가능</a:t>
            </a:r>
            <a:endParaRPr lang="ko-KR" altLang="en-US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5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325</Words>
  <Application>Microsoft Office PowerPoint</Application>
  <PresentationFormat>사용자 지정</PresentationFormat>
  <Paragraphs>92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굴림</vt:lpstr>
      <vt:lpstr>맑은 고딕</vt:lpstr>
      <vt:lpstr>현대하모니 M</vt:lpstr>
      <vt:lpstr>Arial</vt:lpstr>
      <vt:lpstr>Wingdings</vt:lpstr>
      <vt:lpstr>15_Office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이민섭</dc:creator>
  <cp:lastModifiedBy>남궁금효</cp:lastModifiedBy>
  <cp:revision>22</cp:revision>
  <cp:lastPrinted>2019-04-09T01:43:21Z</cp:lastPrinted>
  <dcterms:created xsi:type="dcterms:W3CDTF">2019-04-09T01:12:00Z</dcterms:created>
  <dcterms:modified xsi:type="dcterms:W3CDTF">2019-05-10T02:12:56Z</dcterms:modified>
</cp:coreProperties>
</file>